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29" r:id="rId2"/>
    <p:sldId id="430" r:id="rId3"/>
    <p:sldId id="459" r:id="rId4"/>
    <p:sldId id="258" r:id="rId5"/>
    <p:sldId id="259" r:id="rId6"/>
    <p:sldId id="364" r:id="rId7"/>
    <p:sldId id="398" r:id="rId8"/>
    <p:sldId id="365" r:id="rId9"/>
    <p:sldId id="366" r:id="rId10"/>
    <p:sldId id="409" r:id="rId11"/>
    <p:sldId id="367" r:id="rId12"/>
    <p:sldId id="267" r:id="rId13"/>
    <p:sldId id="420" r:id="rId14"/>
    <p:sldId id="385" r:id="rId15"/>
    <p:sldId id="370" r:id="rId16"/>
    <p:sldId id="276" r:id="rId17"/>
    <p:sldId id="368" r:id="rId18"/>
    <p:sldId id="399" r:id="rId19"/>
    <p:sldId id="400" r:id="rId20"/>
    <p:sldId id="402" r:id="rId21"/>
    <p:sldId id="369" r:id="rId22"/>
    <p:sldId id="408" r:id="rId23"/>
    <p:sldId id="396" r:id="rId24"/>
    <p:sldId id="372" r:id="rId25"/>
    <p:sldId id="373" r:id="rId26"/>
    <p:sldId id="422" r:id="rId27"/>
    <p:sldId id="458" r:id="rId28"/>
    <p:sldId id="456" r:id="rId29"/>
    <p:sldId id="45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AF1F-52A7-462B-2D2D-26F1FB9998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8FA6474-D6C9-2072-77FA-369481B619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69B6360-7746-306A-78B3-A6F054A529B3}"/>
              </a:ext>
            </a:extLst>
          </p:cNvPr>
          <p:cNvSpPr>
            <a:spLocks noGrp="1"/>
          </p:cNvSpPr>
          <p:nvPr>
            <p:ph type="dt" sz="half" idx="10"/>
          </p:nvPr>
        </p:nvSpPr>
        <p:spPr/>
        <p:txBody>
          <a:bodyPr/>
          <a:lstStyle/>
          <a:p>
            <a:fld id="{8C9E564E-310D-415A-A653-E646A66BEEA5}" type="datetimeFigureOut">
              <a:rPr lang="en-IN" smtClean="0"/>
              <a:t>19-04-2023</a:t>
            </a:fld>
            <a:endParaRPr lang="en-IN"/>
          </a:p>
        </p:txBody>
      </p:sp>
      <p:sp>
        <p:nvSpPr>
          <p:cNvPr id="5" name="Footer Placeholder 4">
            <a:extLst>
              <a:ext uri="{FF2B5EF4-FFF2-40B4-BE49-F238E27FC236}">
                <a16:creationId xmlns:a16="http://schemas.microsoft.com/office/drawing/2014/main" id="{6A121BC6-0C9C-3514-D4E4-E1E49706DD4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37635C2-7595-0F94-E2EC-D8E4B6CE5263}"/>
              </a:ext>
            </a:extLst>
          </p:cNvPr>
          <p:cNvSpPr>
            <a:spLocks noGrp="1"/>
          </p:cNvSpPr>
          <p:nvPr>
            <p:ph type="sldNum" sz="quarter" idx="12"/>
          </p:nvPr>
        </p:nvSpPr>
        <p:spPr/>
        <p:txBody>
          <a:bodyPr/>
          <a:lstStyle/>
          <a:p>
            <a:fld id="{EEE7BF51-B8BA-4BA7-9A3F-C55216417BF3}" type="slidenum">
              <a:rPr lang="en-IN" smtClean="0"/>
              <a:t>‹#›</a:t>
            </a:fld>
            <a:endParaRPr lang="en-IN"/>
          </a:p>
        </p:txBody>
      </p:sp>
    </p:spTree>
    <p:extLst>
      <p:ext uri="{BB962C8B-B14F-4D97-AF65-F5344CB8AC3E}">
        <p14:creationId xmlns:p14="http://schemas.microsoft.com/office/powerpoint/2010/main" val="25719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8DEDD-C2CD-49B0-0266-2AF72C4EBE3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0D6D1A4-9D6E-C2B8-F6D2-B19BD45C29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C99C5B7-D099-29AC-20C0-54C396315FF9}"/>
              </a:ext>
            </a:extLst>
          </p:cNvPr>
          <p:cNvSpPr>
            <a:spLocks noGrp="1"/>
          </p:cNvSpPr>
          <p:nvPr>
            <p:ph type="dt" sz="half" idx="10"/>
          </p:nvPr>
        </p:nvSpPr>
        <p:spPr/>
        <p:txBody>
          <a:bodyPr/>
          <a:lstStyle/>
          <a:p>
            <a:fld id="{8C9E564E-310D-415A-A653-E646A66BEEA5}" type="datetimeFigureOut">
              <a:rPr lang="en-IN" smtClean="0"/>
              <a:t>19-04-2023</a:t>
            </a:fld>
            <a:endParaRPr lang="en-IN"/>
          </a:p>
        </p:txBody>
      </p:sp>
      <p:sp>
        <p:nvSpPr>
          <p:cNvPr id="5" name="Footer Placeholder 4">
            <a:extLst>
              <a:ext uri="{FF2B5EF4-FFF2-40B4-BE49-F238E27FC236}">
                <a16:creationId xmlns:a16="http://schemas.microsoft.com/office/drawing/2014/main" id="{3A372945-0CFC-833B-0F3C-AE545103B9D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4BB4A8C-7EA9-FDDF-EE13-524D9874D0A5}"/>
              </a:ext>
            </a:extLst>
          </p:cNvPr>
          <p:cNvSpPr>
            <a:spLocks noGrp="1"/>
          </p:cNvSpPr>
          <p:nvPr>
            <p:ph type="sldNum" sz="quarter" idx="12"/>
          </p:nvPr>
        </p:nvSpPr>
        <p:spPr/>
        <p:txBody>
          <a:bodyPr/>
          <a:lstStyle/>
          <a:p>
            <a:fld id="{EEE7BF51-B8BA-4BA7-9A3F-C55216417BF3}" type="slidenum">
              <a:rPr lang="en-IN" smtClean="0"/>
              <a:t>‹#›</a:t>
            </a:fld>
            <a:endParaRPr lang="en-IN"/>
          </a:p>
        </p:txBody>
      </p:sp>
    </p:spTree>
    <p:extLst>
      <p:ext uri="{BB962C8B-B14F-4D97-AF65-F5344CB8AC3E}">
        <p14:creationId xmlns:p14="http://schemas.microsoft.com/office/powerpoint/2010/main" val="3387045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73B8A9-00E4-13B1-EE46-7A345825DE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454A0E7-D6AC-F642-643F-777047275F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60C9227-3612-D900-FDB7-2A778E7B97D5}"/>
              </a:ext>
            </a:extLst>
          </p:cNvPr>
          <p:cNvSpPr>
            <a:spLocks noGrp="1"/>
          </p:cNvSpPr>
          <p:nvPr>
            <p:ph type="dt" sz="half" idx="10"/>
          </p:nvPr>
        </p:nvSpPr>
        <p:spPr/>
        <p:txBody>
          <a:bodyPr/>
          <a:lstStyle/>
          <a:p>
            <a:fld id="{8C9E564E-310D-415A-A653-E646A66BEEA5}" type="datetimeFigureOut">
              <a:rPr lang="en-IN" smtClean="0"/>
              <a:t>19-04-2023</a:t>
            </a:fld>
            <a:endParaRPr lang="en-IN"/>
          </a:p>
        </p:txBody>
      </p:sp>
      <p:sp>
        <p:nvSpPr>
          <p:cNvPr id="5" name="Footer Placeholder 4">
            <a:extLst>
              <a:ext uri="{FF2B5EF4-FFF2-40B4-BE49-F238E27FC236}">
                <a16:creationId xmlns:a16="http://schemas.microsoft.com/office/drawing/2014/main" id="{28FD25DC-6EAC-3E20-FD2C-26BCACA0A84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EE5CB74-A1B6-AF46-03AC-C3B89951F513}"/>
              </a:ext>
            </a:extLst>
          </p:cNvPr>
          <p:cNvSpPr>
            <a:spLocks noGrp="1"/>
          </p:cNvSpPr>
          <p:nvPr>
            <p:ph type="sldNum" sz="quarter" idx="12"/>
          </p:nvPr>
        </p:nvSpPr>
        <p:spPr/>
        <p:txBody>
          <a:bodyPr/>
          <a:lstStyle/>
          <a:p>
            <a:fld id="{EEE7BF51-B8BA-4BA7-9A3F-C55216417BF3}" type="slidenum">
              <a:rPr lang="en-IN" smtClean="0"/>
              <a:t>‹#›</a:t>
            </a:fld>
            <a:endParaRPr lang="en-IN"/>
          </a:p>
        </p:txBody>
      </p:sp>
    </p:spTree>
    <p:extLst>
      <p:ext uri="{BB962C8B-B14F-4D97-AF65-F5344CB8AC3E}">
        <p14:creationId xmlns:p14="http://schemas.microsoft.com/office/powerpoint/2010/main" val="3821223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C87F3-DFED-D59E-F042-46C17915E12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48328FD-8A5E-7D9A-8188-4537143D04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0002826-2958-A71D-FCBF-99EFD7A87205}"/>
              </a:ext>
            </a:extLst>
          </p:cNvPr>
          <p:cNvSpPr>
            <a:spLocks noGrp="1"/>
          </p:cNvSpPr>
          <p:nvPr>
            <p:ph type="dt" sz="half" idx="10"/>
          </p:nvPr>
        </p:nvSpPr>
        <p:spPr/>
        <p:txBody>
          <a:bodyPr/>
          <a:lstStyle/>
          <a:p>
            <a:fld id="{8C9E564E-310D-415A-A653-E646A66BEEA5}" type="datetimeFigureOut">
              <a:rPr lang="en-IN" smtClean="0"/>
              <a:t>19-04-2023</a:t>
            </a:fld>
            <a:endParaRPr lang="en-IN"/>
          </a:p>
        </p:txBody>
      </p:sp>
      <p:sp>
        <p:nvSpPr>
          <p:cNvPr id="5" name="Footer Placeholder 4">
            <a:extLst>
              <a:ext uri="{FF2B5EF4-FFF2-40B4-BE49-F238E27FC236}">
                <a16:creationId xmlns:a16="http://schemas.microsoft.com/office/drawing/2014/main" id="{76567488-3D7B-44C8-5686-582744E82F8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A936CF8-61CF-A9DF-BD64-0B56836BE01F}"/>
              </a:ext>
            </a:extLst>
          </p:cNvPr>
          <p:cNvSpPr>
            <a:spLocks noGrp="1"/>
          </p:cNvSpPr>
          <p:nvPr>
            <p:ph type="sldNum" sz="quarter" idx="12"/>
          </p:nvPr>
        </p:nvSpPr>
        <p:spPr/>
        <p:txBody>
          <a:bodyPr/>
          <a:lstStyle/>
          <a:p>
            <a:fld id="{EEE7BF51-B8BA-4BA7-9A3F-C55216417BF3}" type="slidenum">
              <a:rPr lang="en-IN" smtClean="0"/>
              <a:t>‹#›</a:t>
            </a:fld>
            <a:endParaRPr lang="en-IN"/>
          </a:p>
        </p:txBody>
      </p:sp>
    </p:spTree>
    <p:extLst>
      <p:ext uri="{BB962C8B-B14F-4D97-AF65-F5344CB8AC3E}">
        <p14:creationId xmlns:p14="http://schemas.microsoft.com/office/powerpoint/2010/main" val="461013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FF4F3-B6B2-EE45-BAA9-107F8BC780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FAEA295-346A-206D-4758-375BCE6A33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619600-F341-3C7A-A0F7-A841ACAD4B95}"/>
              </a:ext>
            </a:extLst>
          </p:cNvPr>
          <p:cNvSpPr>
            <a:spLocks noGrp="1"/>
          </p:cNvSpPr>
          <p:nvPr>
            <p:ph type="dt" sz="half" idx="10"/>
          </p:nvPr>
        </p:nvSpPr>
        <p:spPr/>
        <p:txBody>
          <a:bodyPr/>
          <a:lstStyle/>
          <a:p>
            <a:fld id="{8C9E564E-310D-415A-A653-E646A66BEEA5}" type="datetimeFigureOut">
              <a:rPr lang="en-IN" smtClean="0"/>
              <a:t>19-04-2023</a:t>
            </a:fld>
            <a:endParaRPr lang="en-IN"/>
          </a:p>
        </p:txBody>
      </p:sp>
      <p:sp>
        <p:nvSpPr>
          <p:cNvPr id="5" name="Footer Placeholder 4">
            <a:extLst>
              <a:ext uri="{FF2B5EF4-FFF2-40B4-BE49-F238E27FC236}">
                <a16:creationId xmlns:a16="http://schemas.microsoft.com/office/drawing/2014/main" id="{920C3FE9-3935-16D4-94D7-8C9E7C815D9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9768597-1406-28FB-829E-AEE4833A205F}"/>
              </a:ext>
            </a:extLst>
          </p:cNvPr>
          <p:cNvSpPr>
            <a:spLocks noGrp="1"/>
          </p:cNvSpPr>
          <p:nvPr>
            <p:ph type="sldNum" sz="quarter" idx="12"/>
          </p:nvPr>
        </p:nvSpPr>
        <p:spPr/>
        <p:txBody>
          <a:bodyPr/>
          <a:lstStyle/>
          <a:p>
            <a:fld id="{EEE7BF51-B8BA-4BA7-9A3F-C55216417BF3}" type="slidenum">
              <a:rPr lang="en-IN" smtClean="0"/>
              <a:t>‹#›</a:t>
            </a:fld>
            <a:endParaRPr lang="en-IN"/>
          </a:p>
        </p:txBody>
      </p:sp>
    </p:spTree>
    <p:extLst>
      <p:ext uri="{BB962C8B-B14F-4D97-AF65-F5344CB8AC3E}">
        <p14:creationId xmlns:p14="http://schemas.microsoft.com/office/powerpoint/2010/main" val="3153198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87A9-AE0F-446D-2F9F-24C4AEBE62B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E128AE1-8654-7267-8C4C-FF4EDFDA0D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90E2DF3-D5DC-9F95-E41A-97AC312A64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70AD8CD-A316-B20B-B2A0-D4EC603F8B1A}"/>
              </a:ext>
            </a:extLst>
          </p:cNvPr>
          <p:cNvSpPr>
            <a:spLocks noGrp="1"/>
          </p:cNvSpPr>
          <p:nvPr>
            <p:ph type="dt" sz="half" idx="10"/>
          </p:nvPr>
        </p:nvSpPr>
        <p:spPr/>
        <p:txBody>
          <a:bodyPr/>
          <a:lstStyle/>
          <a:p>
            <a:fld id="{8C9E564E-310D-415A-A653-E646A66BEEA5}" type="datetimeFigureOut">
              <a:rPr lang="en-IN" smtClean="0"/>
              <a:t>19-04-2023</a:t>
            </a:fld>
            <a:endParaRPr lang="en-IN"/>
          </a:p>
        </p:txBody>
      </p:sp>
      <p:sp>
        <p:nvSpPr>
          <p:cNvPr id="6" name="Footer Placeholder 5">
            <a:extLst>
              <a:ext uri="{FF2B5EF4-FFF2-40B4-BE49-F238E27FC236}">
                <a16:creationId xmlns:a16="http://schemas.microsoft.com/office/drawing/2014/main" id="{025AC881-0382-FF89-D932-52226807E4C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FD128C1-C629-AB0A-8E2C-197375CC55A0}"/>
              </a:ext>
            </a:extLst>
          </p:cNvPr>
          <p:cNvSpPr>
            <a:spLocks noGrp="1"/>
          </p:cNvSpPr>
          <p:nvPr>
            <p:ph type="sldNum" sz="quarter" idx="12"/>
          </p:nvPr>
        </p:nvSpPr>
        <p:spPr/>
        <p:txBody>
          <a:bodyPr/>
          <a:lstStyle/>
          <a:p>
            <a:fld id="{EEE7BF51-B8BA-4BA7-9A3F-C55216417BF3}" type="slidenum">
              <a:rPr lang="en-IN" smtClean="0"/>
              <a:t>‹#›</a:t>
            </a:fld>
            <a:endParaRPr lang="en-IN"/>
          </a:p>
        </p:txBody>
      </p:sp>
    </p:spTree>
    <p:extLst>
      <p:ext uri="{BB962C8B-B14F-4D97-AF65-F5344CB8AC3E}">
        <p14:creationId xmlns:p14="http://schemas.microsoft.com/office/powerpoint/2010/main" val="2277537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FCBBA-816A-DEEA-3946-0612E67BB73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DFA8468-4F08-FDC5-A1A8-F76BF24A1D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9A8B37-90E9-89F4-D9AF-F32E3753FE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36D818D-5DD1-ADDE-B7DE-953C73F954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644F8E-ADE1-C2BF-1E77-51AC24472A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A80B4B1-7132-808E-BD07-B62C74D5B9F7}"/>
              </a:ext>
            </a:extLst>
          </p:cNvPr>
          <p:cNvSpPr>
            <a:spLocks noGrp="1"/>
          </p:cNvSpPr>
          <p:nvPr>
            <p:ph type="dt" sz="half" idx="10"/>
          </p:nvPr>
        </p:nvSpPr>
        <p:spPr/>
        <p:txBody>
          <a:bodyPr/>
          <a:lstStyle/>
          <a:p>
            <a:fld id="{8C9E564E-310D-415A-A653-E646A66BEEA5}" type="datetimeFigureOut">
              <a:rPr lang="en-IN" smtClean="0"/>
              <a:t>19-04-2023</a:t>
            </a:fld>
            <a:endParaRPr lang="en-IN"/>
          </a:p>
        </p:txBody>
      </p:sp>
      <p:sp>
        <p:nvSpPr>
          <p:cNvPr id="8" name="Footer Placeholder 7">
            <a:extLst>
              <a:ext uri="{FF2B5EF4-FFF2-40B4-BE49-F238E27FC236}">
                <a16:creationId xmlns:a16="http://schemas.microsoft.com/office/drawing/2014/main" id="{7BF8DFBE-CF6B-26D6-6149-8315BFD609E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9501B98-1DD1-4A28-5C1D-43B6C2734C2F}"/>
              </a:ext>
            </a:extLst>
          </p:cNvPr>
          <p:cNvSpPr>
            <a:spLocks noGrp="1"/>
          </p:cNvSpPr>
          <p:nvPr>
            <p:ph type="sldNum" sz="quarter" idx="12"/>
          </p:nvPr>
        </p:nvSpPr>
        <p:spPr/>
        <p:txBody>
          <a:bodyPr/>
          <a:lstStyle/>
          <a:p>
            <a:fld id="{EEE7BF51-B8BA-4BA7-9A3F-C55216417BF3}" type="slidenum">
              <a:rPr lang="en-IN" smtClean="0"/>
              <a:t>‹#›</a:t>
            </a:fld>
            <a:endParaRPr lang="en-IN"/>
          </a:p>
        </p:txBody>
      </p:sp>
    </p:spTree>
    <p:extLst>
      <p:ext uri="{BB962C8B-B14F-4D97-AF65-F5344CB8AC3E}">
        <p14:creationId xmlns:p14="http://schemas.microsoft.com/office/powerpoint/2010/main" val="418280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0DFCA-2C9F-07A4-8162-CB73C4BD811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C0E1E15-3067-C86B-70C4-91CA2F9BF12C}"/>
              </a:ext>
            </a:extLst>
          </p:cNvPr>
          <p:cNvSpPr>
            <a:spLocks noGrp="1"/>
          </p:cNvSpPr>
          <p:nvPr>
            <p:ph type="dt" sz="half" idx="10"/>
          </p:nvPr>
        </p:nvSpPr>
        <p:spPr/>
        <p:txBody>
          <a:bodyPr/>
          <a:lstStyle/>
          <a:p>
            <a:fld id="{8C9E564E-310D-415A-A653-E646A66BEEA5}" type="datetimeFigureOut">
              <a:rPr lang="en-IN" smtClean="0"/>
              <a:t>19-04-2023</a:t>
            </a:fld>
            <a:endParaRPr lang="en-IN"/>
          </a:p>
        </p:txBody>
      </p:sp>
      <p:sp>
        <p:nvSpPr>
          <p:cNvPr id="4" name="Footer Placeholder 3">
            <a:extLst>
              <a:ext uri="{FF2B5EF4-FFF2-40B4-BE49-F238E27FC236}">
                <a16:creationId xmlns:a16="http://schemas.microsoft.com/office/drawing/2014/main" id="{C9E2EFC7-3203-14D4-5F89-2545F41ACF0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2CEF56C-DA6B-2C39-8088-3C56D036A311}"/>
              </a:ext>
            </a:extLst>
          </p:cNvPr>
          <p:cNvSpPr>
            <a:spLocks noGrp="1"/>
          </p:cNvSpPr>
          <p:nvPr>
            <p:ph type="sldNum" sz="quarter" idx="12"/>
          </p:nvPr>
        </p:nvSpPr>
        <p:spPr/>
        <p:txBody>
          <a:bodyPr/>
          <a:lstStyle/>
          <a:p>
            <a:fld id="{EEE7BF51-B8BA-4BA7-9A3F-C55216417BF3}" type="slidenum">
              <a:rPr lang="en-IN" smtClean="0"/>
              <a:t>‹#›</a:t>
            </a:fld>
            <a:endParaRPr lang="en-IN"/>
          </a:p>
        </p:txBody>
      </p:sp>
    </p:spTree>
    <p:extLst>
      <p:ext uri="{BB962C8B-B14F-4D97-AF65-F5344CB8AC3E}">
        <p14:creationId xmlns:p14="http://schemas.microsoft.com/office/powerpoint/2010/main" val="192501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F439C9-40B7-10C2-083A-827F513416D7}"/>
              </a:ext>
            </a:extLst>
          </p:cNvPr>
          <p:cNvSpPr>
            <a:spLocks noGrp="1"/>
          </p:cNvSpPr>
          <p:nvPr>
            <p:ph type="dt" sz="half" idx="10"/>
          </p:nvPr>
        </p:nvSpPr>
        <p:spPr/>
        <p:txBody>
          <a:bodyPr/>
          <a:lstStyle/>
          <a:p>
            <a:fld id="{8C9E564E-310D-415A-A653-E646A66BEEA5}" type="datetimeFigureOut">
              <a:rPr lang="en-IN" smtClean="0"/>
              <a:t>19-04-2023</a:t>
            </a:fld>
            <a:endParaRPr lang="en-IN"/>
          </a:p>
        </p:txBody>
      </p:sp>
      <p:sp>
        <p:nvSpPr>
          <p:cNvPr id="3" name="Footer Placeholder 2">
            <a:extLst>
              <a:ext uri="{FF2B5EF4-FFF2-40B4-BE49-F238E27FC236}">
                <a16:creationId xmlns:a16="http://schemas.microsoft.com/office/drawing/2014/main" id="{B349921F-8544-EBAD-2067-2ABE4E1559C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208CD55-48CF-1434-D6FA-DF21163263C4}"/>
              </a:ext>
            </a:extLst>
          </p:cNvPr>
          <p:cNvSpPr>
            <a:spLocks noGrp="1"/>
          </p:cNvSpPr>
          <p:nvPr>
            <p:ph type="sldNum" sz="quarter" idx="12"/>
          </p:nvPr>
        </p:nvSpPr>
        <p:spPr/>
        <p:txBody>
          <a:bodyPr/>
          <a:lstStyle/>
          <a:p>
            <a:fld id="{EEE7BF51-B8BA-4BA7-9A3F-C55216417BF3}" type="slidenum">
              <a:rPr lang="en-IN" smtClean="0"/>
              <a:t>‹#›</a:t>
            </a:fld>
            <a:endParaRPr lang="en-IN"/>
          </a:p>
        </p:txBody>
      </p:sp>
    </p:spTree>
    <p:extLst>
      <p:ext uri="{BB962C8B-B14F-4D97-AF65-F5344CB8AC3E}">
        <p14:creationId xmlns:p14="http://schemas.microsoft.com/office/powerpoint/2010/main" val="173691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4BB6D-2C48-231A-4E82-3814794EF9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D4EAD34-B516-42DC-81A8-D25B457CE2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1116DEE-E9AD-1AEA-72EB-D96D02515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DA2F5F-4A3D-2918-F0D4-2501EEC89459}"/>
              </a:ext>
            </a:extLst>
          </p:cNvPr>
          <p:cNvSpPr>
            <a:spLocks noGrp="1"/>
          </p:cNvSpPr>
          <p:nvPr>
            <p:ph type="dt" sz="half" idx="10"/>
          </p:nvPr>
        </p:nvSpPr>
        <p:spPr/>
        <p:txBody>
          <a:bodyPr/>
          <a:lstStyle/>
          <a:p>
            <a:fld id="{8C9E564E-310D-415A-A653-E646A66BEEA5}" type="datetimeFigureOut">
              <a:rPr lang="en-IN" smtClean="0"/>
              <a:t>19-04-2023</a:t>
            </a:fld>
            <a:endParaRPr lang="en-IN"/>
          </a:p>
        </p:txBody>
      </p:sp>
      <p:sp>
        <p:nvSpPr>
          <p:cNvPr id="6" name="Footer Placeholder 5">
            <a:extLst>
              <a:ext uri="{FF2B5EF4-FFF2-40B4-BE49-F238E27FC236}">
                <a16:creationId xmlns:a16="http://schemas.microsoft.com/office/drawing/2014/main" id="{228CBFFC-5CE7-5F62-47F8-72D04DD6F62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66BF61D-5F81-1594-0B07-AFEF27ABE4EE}"/>
              </a:ext>
            </a:extLst>
          </p:cNvPr>
          <p:cNvSpPr>
            <a:spLocks noGrp="1"/>
          </p:cNvSpPr>
          <p:nvPr>
            <p:ph type="sldNum" sz="quarter" idx="12"/>
          </p:nvPr>
        </p:nvSpPr>
        <p:spPr/>
        <p:txBody>
          <a:bodyPr/>
          <a:lstStyle/>
          <a:p>
            <a:fld id="{EEE7BF51-B8BA-4BA7-9A3F-C55216417BF3}" type="slidenum">
              <a:rPr lang="en-IN" smtClean="0"/>
              <a:t>‹#›</a:t>
            </a:fld>
            <a:endParaRPr lang="en-IN"/>
          </a:p>
        </p:txBody>
      </p:sp>
    </p:spTree>
    <p:extLst>
      <p:ext uri="{BB962C8B-B14F-4D97-AF65-F5344CB8AC3E}">
        <p14:creationId xmlns:p14="http://schemas.microsoft.com/office/powerpoint/2010/main" val="718852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04C8-883B-6A3C-A3FC-E8575F36D9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ED121C8-FEC7-C454-8FC2-7C3E151AAC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EEDDDB4-1D4B-DDAB-27E8-05ADCE8C11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773FBC-DCD6-AF21-CFC3-99386C0A8899}"/>
              </a:ext>
            </a:extLst>
          </p:cNvPr>
          <p:cNvSpPr>
            <a:spLocks noGrp="1"/>
          </p:cNvSpPr>
          <p:nvPr>
            <p:ph type="dt" sz="half" idx="10"/>
          </p:nvPr>
        </p:nvSpPr>
        <p:spPr/>
        <p:txBody>
          <a:bodyPr/>
          <a:lstStyle/>
          <a:p>
            <a:fld id="{8C9E564E-310D-415A-A653-E646A66BEEA5}" type="datetimeFigureOut">
              <a:rPr lang="en-IN" smtClean="0"/>
              <a:t>19-04-2023</a:t>
            </a:fld>
            <a:endParaRPr lang="en-IN"/>
          </a:p>
        </p:txBody>
      </p:sp>
      <p:sp>
        <p:nvSpPr>
          <p:cNvPr id="6" name="Footer Placeholder 5">
            <a:extLst>
              <a:ext uri="{FF2B5EF4-FFF2-40B4-BE49-F238E27FC236}">
                <a16:creationId xmlns:a16="http://schemas.microsoft.com/office/drawing/2014/main" id="{67413C2C-64CC-0E3C-1D85-AC0ABA8AF72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D13EB64-407A-A608-3B49-AC8ED9A7542A}"/>
              </a:ext>
            </a:extLst>
          </p:cNvPr>
          <p:cNvSpPr>
            <a:spLocks noGrp="1"/>
          </p:cNvSpPr>
          <p:nvPr>
            <p:ph type="sldNum" sz="quarter" idx="12"/>
          </p:nvPr>
        </p:nvSpPr>
        <p:spPr/>
        <p:txBody>
          <a:bodyPr/>
          <a:lstStyle/>
          <a:p>
            <a:fld id="{EEE7BF51-B8BA-4BA7-9A3F-C55216417BF3}" type="slidenum">
              <a:rPr lang="en-IN" smtClean="0"/>
              <a:t>‹#›</a:t>
            </a:fld>
            <a:endParaRPr lang="en-IN"/>
          </a:p>
        </p:txBody>
      </p:sp>
    </p:spTree>
    <p:extLst>
      <p:ext uri="{BB962C8B-B14F-4D97-AF65-F5344CB8AC3E}">
        <p14:creationId xmlns:p14="http://schemas.microsoft.com/office/powerpoint/2010/main" val="285638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6D0B80-DF5A-3ECE-AD29-41964DFB3D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7D9C89C-04CF-B78E-EB3B-44778D22A0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9A2BB6-15D6-C9E2-E881-B85F5C4BCC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E564E-310D-415A-A653-E646A66BEEA5}" type="datetimeFigureOut">
              <a:rPr lang="en-IN" smtClean="0"/>
              <a:t>19-04-2023</a:t>
            </a:fld>
            <a:endParaRPr lang="en-IN"/>
          </a:p>
        </p:txBody>
      </p:sp>
      <p:sp>
        <p:nvSpPr>
          <p:cNvPr id="5" name="Footer Placeholder 4">
            <a:extLst>
              <a:ext uri="{FF2B5EF4-FFF2-40B4-BE49-F238E27FC236}">
                <a16:creationId xmlns:a16="http://schemas.microsoft.com/office/drawing/2014/main" id="{3B30E52A-26DF-FFEE-7C6A-3F333C821C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451F619-9977-083C-A396-B145944E1A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7BF51-B8BA-4BA7-9A3F-C55216417BF3}" type="slidenum">
              <a:rPr lang="en-IN" smtClean="0"/>
              <a:t>‹#›</a:t>
            </a:fld>
            <a:endParaRPr lang="en-IN"/>
          </a:p>
        </p:txBody>
      </p:sp>
    </p:spTree>
    <p:extLst>
      <p:ext uri="{BB962C8B-B14F-4D97-AF65-F5344CB8AC3E}">
        <p14:creationId xmlns:p14="http://schemas.microsoft.com/office/powerpoint/2010/main" val="2528184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1">
            <a:extLst>
              <a:ext uri="{FF2B5EF4-FFF2-40B4-BE49-F238E27FC236}">
                <a16:creationId xmlns:a16="http://schemas.microsoft.com/office/drawing/2014/main" id="{D3D99F54-D1C1-F222-621D-D6C0203354AA}"/>
              </a:ext>
            </a:extLst>
          </p:cNvPr>
          <p:cNvSpPr>
            <a:spLocks noGrp="1"/>
          </p:cNvSpPr>
          <p:nvPr>
            <p:ph type="subTitle" idx="1"/>
          </p:nvPr>
        </p:nvSpPr>
        <p:spPr>
          <a:xfrm>
            <a:off x="1800225" y="3260725"/>
            <a:ext cx="8153400" cy="3429000"/>
          </a:xfrm>
        </p:spPr>
        <p:txBody>
          <a:bodyPr/>
          <a:lstStyle/>
          <a:p>
            <a:r>
              <a:rPr lang="en-US" altLang="en-US" sz="5400"/>
              <a:t>PREVENTIVE  RESTORATIVE PRACTICE</a:t>
            </a:r>
          </a:p>
          <a:p>
            <a:r>
              <a:rPr lang="en-US" altLang="en-US" sz="2800">
                <a:solidFill>
                  <a:srgbClr val="C00000"/>
                </a:solidFill>
              </a:rPr>
              <a:t>DEPARTMENT OF CONSERVATIVE DENTISTRY AND ENDODONTICS</a:t>
            </a:r>
            <a:endParaRPr lang="en-IN" altLang="en-US" sz="2800">
              <a:solidFill>
                <a:srgbClr val="C00000"/>
              </a:solidFill>
            </a:endParaRPr>
          </a:p>
        </p:txBody>
      </p:sp>
      <p:sp>
        <p:nvSpPr>
          <p:cNvPr id="7171" name="Title 2">
            <a:extLst>
              <a:ext uri="{FF2B5EF4-FFF2-40B4-BE49-F238E27FC236}">
                <a16:creationId xmlns:a16="http://schemas.microsoft.com/office/drawing/2014/main" id="{2C252752-7F9C-2B6D-8F92-70A669DA8EAD}"/>
              </a:ext>
            </a:extLst>
          </p:cNvPr>
          <p:cNvSpPr>
            <a:spLocks noGrp="1"/>
          </p:cNvSpPr>
          <p:nvPr>
            <p:ph type="ctrTitle"/>
          </p:nvPr>
        </p:nvSpPr>
        <p:spPr>
          <a:xfrm>
            <a:off x="4546600" y="1390650"/>
            <a:ext cx="5257800" cy="1752600"/>
          </a:xfrm>
        </p:spPr>
        <p:txBody>
          <a:bodyPr/>
          <a:lstStyle/>
          <a:p>
            <a:r>
              <a:rPr altLang="en-US" sz="2400" b="1"/>
              <a:t>RUNGTA COLLEGE OF DENTAL SCIENCES AND RESEARCH</a:t>
            </a:r>
            <a:endParaRPr lang="en-IN" altLang="en-US" sz="2400" b="1"/>
          </a:p>
        </p:txBody>
      </p:sp>
      <p:pic>
        <p:nvPicPr>
          <p:cNvPr id="7172" name="Picture 3">
            <a:extLst>
              <a:ext uri="{FF2B5EF4-FFF2-40B4-BE49-F238E27FC236}">
                <a16:creationId xmlns:a16="http://schemas.microsoft.com/office/drawing/2014/main" id="{B2C17FC3-B5EE-23B0-8586-174EFFF33B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139" y="906463"/>
            <a:ext cx="21621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C709964-01D6-B44C-1C89-C24270A0BCEE}"/>
              </a:ext>
            </a:extLst>
          </p:cNvPr>
          <p:cNvSpPr>
            <a:spLocks noGrp="1"/>
          </p:cNvSpPr>
          <p:nvPr>
            <p:ph sz="quarter" idx="1"/>
          </p:nvPr>
        </p:nvSpPr>
        <p:spPr>
          <a:xfrm>
            <a:off x="2233614" y="639763"/>
            <a:ext cx="8174037" cy="969962"/>
          </a:xfrm>
        </p:spPr>
        <p:txBody>
          <a:bodyPr/>
          <a:lstStyle/>
          <a:p>
            <a:pPr marL="0" indent="0" algn="just">
              <a:spcBef>
                <a:spcPct val="0"/>
              </a:spcBef>
              <a:spcAft>
                <a:spcPct val="40000"/>
              </a:spcAft>
              <a:buClr>
                <a:srgbClr val="008000"/>
              </a:buClr>
              <a:buNone/>
            </a:pPr>
            <a:r>
              <a:rPr lang="en-US" altLang="en-US" sz="2000">
                <a:solidFill>
                  <a:srgbClr val="000099"/>
                </a:solidFill>
              </a:rPr>
              <a:t> Image demonstrates dental attrition in a 75 year-old patient due to loss of occlusal enamel structure that reveals the underlying dentin</a:t>
            </a:r>
          </a:p>
        </p:txBody>
      </p:sp>
      <p:pic>
        <p:nvPicPr>
          <p:cNvPr id="15363" name="Picture 3" descr="1">
            <a:extLst>
              <a:ext uri="{FF2B5EF4-FFF2-40B4-BE49-F238E27FC236}">
                <a16:creationId xmlns:a16="http://schemas.microsoft.com/office/drawing/2014/main" id="{A6C68102-8A2B-4C92-C5F4-DA2CF63A2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0989" y="2068513"/>
            <a:ext cx="4656137"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F98CCF8-B494-8131-22B6-5A092130DF2A}"/>
              </a:ext>
            </a:extLst>
          </p:cNvPr>
          <p:cNvSpPr>
            <a:spLocks noGrp="1" noChangeArrowheads="1"/>
          </p:cNvSpPr>
          <p:nvPr>
            <p:ph type="title"/>
          </p:nvPr>
        </p:nvSpPr>
        <p:spPr>
          <a:xfrm>
            <a:off x="2298700" y="501651"/>
            <a:ext cx="7594600" cy="811213"/>
          </a:xfrm>
        </p:spPr>
        <p:txBody>
          <a:bodyPr>
            <a:normAutofit/>
          </a:bodyPr>
          <a:lstStyle/>
          <a:p>
            <a:pPr>
              <a:defRPr/>
            </a:pPr>
            <a:r>
              <a:rPr lang="en-US">
                <a:solidFill>
                  <a:schemeClr val="tx2">
                    <a:satMod val="200000"/>
                  </a:schemeClr>
                </a:solidFill>
              </a:rPr>
              <a:t>ATTRITION</a:t>
            </a:r>
          </a:p>
        </p:txBody>
      </p:sp>
      <p:sp>
        <p:nvSpPr>
          <p:cNvPr id="16387" name="Rectangle 3">
            <a:extLst>
              <a:ext uri="{FF2B5EF4-FFF2-40B4-BE49-F238E27FC236}">
                <a16:creationId xmlns:a16="http://schemas.microsoft.com/office/drawing/2014/main" id="{937EFA1D-07B2-5423-D48E-A05F3A68C75D}"/>
              </a:ext>
            </a:extLst>
          </p:cNvPr>
          <p:cNvSpPr>
            <a:spLocks noGrp="1"/>
          </p:cNvSpPr>
          <p:nvPr>
            <p:ph sz="quarter" idx="1"/>
          </p:nvPr>
        </p:nvSpPr>
        <p:spPr>
          <a:xfrm>
            <a:off x="1905000" y="1825625"/>
            <a:ext cx="8382000" cy="3206750"/>
          </a:xfrm>
        </p:spPr>
        <p:txBody>
          <a:bodyPr/>
          <a:lstStyle/>
          <a:p>
            <a:pPr marL="346075" indent="-346075" algn="just">
              <a:lnSpc>
                <a:spcPct val="110000"/>
              </a:lnSpc>
              <a:spcBef>
                <a:spcPct val="0"/>
              </a:spcBef>
              <a:spcAft>
                <a:spcPct val="40000"/>
              </a:spcAft>
              <a:buBlip>
                <a:blip r:embed="rId2"/>
              </a:buBlip>
              <a:tabLst>
                <a:tab pos="692150" algn="l"/>
              </a:tabLst>
            </a:pPr>
            <a:r>
              <a:rPr lang="en-US" altLang="en-US" sz="2000" b="1">
                <a:solidFill>
                  <a:srgbClr val="FF0000"/>
                </a:solidFill>
              </a:rPr>
              <a:t>HISTOPATHOLOGIC FEATURES :</a:t>
            </a:r>
          </a:p>
          <a:p>
            <a:pPr marL="346075" indent="-346075" algn="just">
              <a:lnSpc>
                <a:spcPct val="110000"/>
              </a:lnSpc>
              <a:spcBef>
                <a:spcPct val="0"/>
              </a:spcBef>
              <a:spcAft>
                <a:spcPct val="40000"/>
              </a:spcAft>
              <a:buNone/>
              <a:tabLst>
                <a:tab pos="692150" algn="l"/>
              </a:tabLst>
            </a:pPr>
            <a:r>
              <a:rPr lang="en-US" altLang="en-US" sz="2400"/>
              <a:t>	</a:t>
            </a:r>
            <a:r>
              <a:rPr lang="en-US" altLang="en-US" sz="2000"/>
              <a:t>The exposure of dentinal tubules and the subsequent irritation of odontoblastic processes result in formation of secondary dentin pulpal to the primary dentin, and this serves as an aid to protect the pulp from further injury. The rate of secondary dentin deposition is usually sufficient to preclude the possibility of pulp exposure through attrition alone.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159F57E-D3E2-8492-1EA3-A06533761360}"/>
              </a:ext>
            </a:extLst>
          </p:cNvPr>
          <p:cNvSpPr>
            <a:spLocks noGrp="1" noChangeArrowheads="1"/>
          </p:cNvSpPr>
          <p:nvPr>
            <p:ph type="title"/>
          </p:nvPr>
        </p:nvSpPr>
        <p:spPr>
          <a:xfrm>
            <a:off x="2286000" y="279400"/>
            <a:ext cx="8001000" cy="800100"/>
          </a:xfrm>
        </p:spPr>
        <p:txBody>
          <a:bodyPr>
            <a:normAutofit/>
          </a:bodyPr>
          <a:lstStyle/>
          <a:p>
            <a:pPr>
              <a:defRPr/>
            </a:pPr>
            <a:r>
              <a:rPr lang="en-US" sz="2600">
                <a:solidFill>
                  <a:schemeClr val="tx2">
                    <a:satMod val="200000"/>
                  </a:schemeClr>
                </a:solidFill>
              </a:rPr>
              <a:t>WHAT IS BRUXISM ?</a:t>
            </a:r>
          </a:p>
        </p:txBody>
      </p:sp>
      <p:sp>
        <p:nvSpPr>
          <p:cNvPr id="13315" name="Rectangle 3">
            <a:extLst>
              <a:ext uri="{FF2B5EF4-FFF2-40B4-BE49-F238E27FC236}">
                <a16:creationId xmlns:a16="http://schemas.microsoft.com/office/drawing/2014/main" id="{EA6B0791-8691-935F-A449-8A15B746D874}"/>
              </a:ext>
            </a:extLst>
          </p:cNvPr>
          <p:cNvSpPr>
            <a:spLocks noGrp="1" noChangeArrowheads="1"/>
          </p:cNvSpPr>
          <p:nvPr>
            <p:ph sz="quarter" idx="1"/>
          </p:nvPr>
        </p:nvSpPr>
        <p:spPr>
          <a:xfrm>
            <a:off x="2209800" y="1358900"/>
            <a:ext cx="8216900" cy="4343400"/>
          </a:xfrm>
        </p:spPr>
        <p:txBody>
          <a:bodyPr rtlCol="0">
            <a:normAutofit/>
          </a:bodyPr>
          <a:lstStyle/>
          <a:p>
            <a:pPr marL="548640" indent="-411480" algn="just">
              <a:lnSpc>
                <a:spcPct val="110000"/>
              </a:lnSpc>
              <a:spcBef>
                <a:spcPct val="0"/>
              </a:spcBef>
              <a:spcAft>
                <a:spcPct val="30000"/>
              </a:spcAft>
              <a:buClr>
                <a:schemeClr val="tx1">
                  <a:shade val="95000"/>
                </a:schemeClr>
              </a:buClr>
              <a:buFont typeface="Wingdings 2"/>
              <a:buChar char=""/>
              <a:defRPr/>
            </a:pPr>
            <a:r>
              <a:rPr lang="en-US" sz="2400"/>
              <a:t>Bruxism is the involuntary grinding and clenching of teeth.</a:t>
            </a:r>
          </a:p>
          <a:p>
            <a:pPr marL="1258888" lvl="1" indent="-533400" algn="just">
              <a:lnSpc>
                <a:spcPct val="110000"/>
              </a:lnSpc>
              <a:spcBef>
                <a:spcPct val="0"/>
              </a:spcBef>
              <a:spcAft>
                <a:spcPct val="30000"/>
              </a:spcAft>
              <a:buClr>
                <a:srgbClr val="008000"/>
              </a:buClr>
              <a:buSzPct val="120000"/>
              <a:buFontTx/>
              <a:buChar char="•"/>
              <a:defRPr/>
            </a:pPr>
            <a:r>
              <a:rPr lang="en-US" sz="2000"/>
              <a:t>It can take place during waking hours, but occurs more commonly while people are asleep.</a:t>
            </a:r>
          </a:p>
          <a:p>
            <a:pPr marL="1258888" lvl="1" indent="-533400" algn="just">
              <a:lnSpc>
                <a:spcPct val="110000"/>
              </a:lnSpc>
              <a:spcBef>
                <a:spcPct val="0"/>
              </a:spcBef>
              <a:spcAft>
                <a:spcPct val="30000"/>
              </a:spcAft>
              <a:buClr>
                <a:srgbClr val="008000"/>
              </a:buClr>
              <a:buSzPct val="120000"/>
              <a:buFontTx/>
              <a:buChar char="•"/>
              <a:defRPr/>
            </a:pPr>
            <a:r>
              <a:rPr lang="en-US" sz="2000"/>
              <a:t>The causes of Bruxism are considered to be stress, anxiety and the abnormal positioning of jaws and of teeth</a:t>
            </a:r>
          </a:p>
          <a:p>
            <a:pPr marL="1258888" lvl="1" indent="-533400" algn="just">
              <a:lnSpc>
                <a:spcPct val="110000"/>
              </a:lnSpc>
              <a:spcBef>
                <a:spcPct val="0"/>
              </a:spcBef>
              <a:spcAft>
                <a:spcPct val="30000"/>
              </a:spcAft>
              <a:buClr>
                <a:srgbClr val="008000"/>
              </a:buClr>
              <a:buSzPct val="120000"/>
              <a:buFontTx/>
              <a:buChar char="•"/>
              <a:defRPr/>
            </a:pPr>
            <a:r>
              <a:rPr lang="en-US" sz="2000"/>
              <a:t>The effects of bruxism can be remedied and made more comfortable, by the use of a nightguard.</a:t>
            </a:r>
          </a:p>
          <a:p>
            <a:pPr marL="1258888" lvl="1" indent="-533400" algn="just">
              <a:lnSpc>
                <a:spcPct val="110000"/>
              </a:lnSpc>
              <a:spcBef>
                <a:spcPct val="0"/>
              </a:spcBef>
              <a:spcAft>
                <a:spcPct val="30000"/>
              </a:spcAft>
              <a:buClr>
                <a:srgbClr val="008000"/>
              </a:buClr>
              <a:buSzPct val="120000"/>
              <a:buFontTx/>
              <a:buChar char="•"/>
              <a:defRPr/>
            </a:pPr>
            <a:r>
              <a:rPr lang="en-US" sz="2000"/>
              <a:t>It is made of a soft plastic material and worn when you are asleep.</a:t>
            </a:r>
          </a:p>
          <a:p>
            <a:pPr marL="1258888" lvl="1" indent="-533400" algn="just">
              <a:lnSpc>
                <a:spcPct val="110000"/>
              </a:lnSpc>
              <a:spcBef>
                <a:spcPct val="0"/>
              </a:spcBef>
              <a:spcAft>
                <a:spcPct val="30000"/>
              </a:spcAft>
              <a:buClr>
                <a:srgbClr val="008000"/>
              </a:buClr>
              <a:buSzPct val="120000"/>
              <a:buFontTx/>
              <a:buChar char="•"/>
              <a:defRPr/>
            </a:pPr>
            <a:r>
              <a:rPr lang="en-US" sz="2000"/>
              <a:t>An acrylic bite plate will also have a similar effect.</a:t>
            </a:r>
          </a:p>
          <a:p>
            <a:pPr marL="1258888" lvl="1" indent="-533400" algn="just">
              <a:lnSpc>
                <a:spcPct val="110000"/>
              </a:lnSpc>
              <a:spcBef>
                <a:spcPct val="0"/>
              </a:spcBef>
              <a:spcAft>
                <a:spcPct val="30000"/>
              </a:spcAft>
              <a:buClr>
                <a:srgbClr val="008000"/>
              </a:buClr>
              <a:buSzPct val="120000"/>
              <a:buFontTx/>
              <a:buChar char="•"/>
              <a:defRPr/>
            </a:pPr>
            <a:endParaRPr lang="en-US"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1">
            <a:extLst>
              <a:ext uri="{FF2B5EF4-FFF2-40B4-BE49-F238E27FC236}">
                <a16:creationId xmlns:a16="http://schemas.microsoft.com/office/drawing/2014/main" id="{5853AD1F-FEE0-B77C-136B-1FFC63D7565B}"/>
              </a:ext>
            </a:extLst>
          </p:cNvPr>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nvGrpSpPr>
          <p:cNvPr id="18435" name="Group 1">
            <a:extLst>
              <a:ext uri="{FF2B5EF4-FFF2-40B4-BE49-F238E27FC236}">
                <a16:creationId xmlns:a16="http://schemas.microsoft.com/office/drawing/2014/main" id="{1D0707E1-A653-21DF-7BF7-B6D47204024C}"/>
              </a:ext>
            </a:extLst>
          </p:cNvPr>
          <p:cNvGrpSpPr>
            <a:grpSpLocks noChangeAspect="1"/>
          </p:cNvGrpSpPr>
          <p:nvPr/>
        </p:nvGrpSpPr>
        <p:grpSpPr bwMode="auto">
          <a:xfrm>
            <a:off x="2019300" y="1"/>
            <a:ext cx="8001000" cy="6588125"/>
            <a:chOff x="2335" y="1140"/>
            <a:chExt cx="12035" cy="9578"/>
          </a:xfrm>
        </p:grpSpPr>
        <p:sp>
          <p:nvSpPr>
            <p:cNvPr id="18436" name="AutoShape 20">
              <a:extLst>
                <a:ext uri="{FF2B5EF4-FFF2-40B4-BE49-F238E27FC236}">
                  <a16:creationId xmlns:a16="http://schemas.microsoft.com/office/drawing/2014/main" id="{B7A4F4A5-D611-9651-4D18-C22F6F18292D}"/>
                </a:ext>
              </a:extLst>
            </p:cNvPr>
            <p:cNvSpPr>
              <a:spLocks noChangeAspect="1" noChangeArrowheads="1" noTextEdit="1"/>
            </p:cNvSpPr>
            <p:nvPr/>
          </p:nvSpPr>
          <p:spPr bwMode="auto">
            <a:xfrm>
              <a:off x="2335" y="1140"/>
              <a:ext cx="11763" cy="9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18437" name="Rectangle 19">
              <a:extLst>
                <a:ext uri="{FF2B5EF4-FFF2-40B4-BE49-F238E27FC236}">
                  <a16:creationId xmlns:a16="http://schemas.microsoft.com/office/drawing/2014/main" id="{E06E8335-CFEF-71AA-6DF2-FDA3DBFFF9F7}"/>
                </a:ext>
              </a:extLst>
            </p:cNvPr>
            <p:cNvSpPr>
              <a:spLocks noChangeArrowheads="1"/>
            </p:cNvSpPr>
            <p:nvPr/>
          </p:nvSpPr>
          <p:spPr bwMode="auto">
            <a:xfrm>
              <a:off x="2736" y="1842"/>
              <a:ext cx="11596" cy="8382"/>
            </a:xfrm>
            <a:prstGeom prst="rect">
              <a:avLst/>
            </a:prstGeom>
            <a:gradFill rotWithShape="1">
              <a:gsLst>
                <a:gs pos="0">
                  <a:srgbClr val="BBE0E3"/>
                </a:gs>
                <a:gs pos="100000">
                  <a:srgbClr val="FFFFFF"/>
                </a:gs>
              </a:gsLst>
              <a:lin ang="2700000" scaled="1"/>
            </a:gradFill>
            <a:ln w="9525">
              <a:solidFill>
                <a:srgbClr val="000000"/>
              </a:solidFill>
              <a:miter lim="800000"/>
              <a:headEnd/>
              <a:tailEnd/>
            </a:ln>
          </p:spPr>
          <p:txBody>
            <a:bodyPr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18438" name="Text Box 18">
              <a:extLst>
                <a:ext uri="{FF2B5EF4-FFF2-40B4-BE49-F238E27FC236}">
                  <a16:creationId xmlns:a16="http://schemas.microsoft.com/office/drawing/2014/main" id="{A1C3998E-F5CB-7A09-2E7E-38F34513039B}"/>
                </a:ext>
              </a:extLst>
            </p:cNvPr>
            <p:cNvSpPr txBox="1">
              <a:spLocks noChangeArrowheads="1"/>
            </p:cNvSpPr>
            <p:nvPr/>
          </p:nvSpPr>
          <p:spPr bwMode="auto">
            <a:xfrm>
              <a:off x="3500" y="1140"/>
              <a:ext cx="3229"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78" tIns="27889" rIns="55778" bIns="27889"/>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r>
                <a:rPr lang="en-US" altLang="en-US" sz="1700">
                  <a:solidFill>
                    <a:srgbClr val="FF0000"/>
                  </a:solidFill>
                  <a:latin typeface="Times New Roman" panose="02020603050405020304" pitchFamily="18" charset="0"/>
                  <a:ea typeface="Times New Roman" panose="02020603050405020304" pitchFamily="18" charset="0"/>
                  <a:cs typeface="Monotype Corsiva" panose="03010101010201010101" pitchFamily="66" charset="0"/>
                </a:rPr>
                <a:t>Tooth wear index</a:t>
              </a:r>
              <a:endParaRPr lang="en-US" altLang="en-US" sz="2400">
                <a:latin typeface="Times New Roman" panose="02020603050405020304" pitchFamily="18" charset="0"/>
                <a:ea typeface="Times New Roman" panose="02020603050405020304" pitchFamily="18" charset="0"/>
                <a:cs typeface="Monotype Corsiva" panose="03010101010201010101" pitchFamily="66" charset="0"/>
              </a:endParaRPr>
            </a:p>
          </p:txBody>
        </p:sp>
        <p:sp>
          <p:nvSpPr>
            <p:cNvPr id="18439" name="Text Box 17">
              <a:extLst>
                <a:ext uri="{FF2B5EF4-FFF2-40B4-BE49-F238E27FC236}">
                  <a16:creationId xmlns:a16="http://schemas.microsoft.com/office/drawing/2014/main" id="{2ADF6491-7268-511F-AEA8-D769076E1BA2}"/>
                </a:ext>
              </a:extLst>
            </p:cNvPr>
            <p:cNvSpPr txBox="1">
              <a:spLocks noChangeArrowheads="1"/>
            </p:cNvSpPr>
            <p:nvPr/>
          </p:nvSpPr>
          <p:spPr bwMode="auto">
            <a:xfrm>
              <a:off x="3374" y="2540"/>
              <a:ext cx="251"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78" tIns="27889" rIns="55778" bIns="27889"/>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endParaRPr lang="en-US" altLang="en-US" sz="2400">
                <a:latin typeface="Times New Roman" panose="02020603050405020304" pitchFamily="18" charset="0"/>
              </a:endParaRPr>
            </a:p>
          </p:txBody>
        </p:sp>
        <p:sp>
          <p:nvSpPr>
            <p:cNvPr id="18440" name="Text Box 16">
              <a:extLst>
                <a:ext uri="{FF2B5EF4-FFF2-40B4-BE49-F238E27FC236}">
                  <a16:creationId xmlns:a16="http://schemas.microsoft.com/office/drawing/2014/main" id="{C88C919D-CBE2-A29E-1B31-5EBD2F6169EC}"/>
                </a:ext>
              </a:extLst>
            </p:cNvPr>
            <p:cNvSpPr txBox="1">
              <a:spLocks noChangeArrowheads="1"/>
            </p:cNvSpPr>
            <p:nvPr/>
          </p:nvSpPr>
          <p:spPr bwMode="auto">
            <a:xfrm>
              <a:off x="2793" y="1809"/>
              <a:ext cx="3171" cy="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78" tIns="27889" rIns="55778" bIns="27889"/>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r>
                <a:rPr lang="en-US" altLang="en-US" sz="2400">
                  <a:solidFill>
                    <a:srgbClr val="000099"/>
                  </a:solidFill>
                  <a:latin typeface="Times New Roman" panose="02020603050405020304" pitchFamily="18" charset="0"/>
                  <a:cs typeface="Times New Roman" panose="02020603050405020304" pitchFamily="18" charset="0"/>
                </a:rPr>
                <a:t>Score/surface</a:t>
              </a:r>
            </a:p>
            <a:p>
              <a:pPr>
                <a:spcBef>
                  <a:spcPct val="0"/>
                </a:spcBef>
                <a:buClrTx/>
                <a:buSzTx/>
                <a:buFontTx/>
                <a:buNone/>
              </a:pPr>
              <a:endParaRPr lang="en-US" altLang="en-US" sz="1400">
                <a:latin typeface="Times New Roman" panose="02020603050405020304" pitchFamily="18" charset="0"/>
              </a:endParaRPr>
            </a:p>
            <a:p>
              <a:pPr>
                <a:spcBef>
                  <a:spcPct val="0"/>
                </a:spcBef>
                <a:buClrTx/>
                <a:buSzTx/>
                <a:buFontTx/>
                <a:buNone/>
              </a:pPr>
              <a:r>
                <a:rPr lang="en-US" altLang="en-US" sz="2000">
                  <a:solidFill>
                    <a:srgbClr val="000099"/>
                  </a:solidFill>
                  <a:latin typeface="Times New Roman" panose="02020603050405020304" pitchFamily="18" charset="0"/>
                  <a:cs typeface="Times New Roman" panose="02020603050405020304" pitchFamily="18" charset="0"/>
                </a:rPr>
                <a:t>B / L/ O / I</a:t>
              </a:r>
              <a:endParaRPr lang="en-US" altLang="en-US" sz="1400">
                <a:latin typeface="Times New Roman" panose="02020603050405020304" pitchFamily="18" charset="0"/>
              </a:endParaRPr>
            </a:p>
            <a:p>
              <a:pPr>
                <a:spcBef>
                  <a:spcPct val="0"/>
                </a:spcBef>
                <a:buClrTx/>
                <a:buSzTx/>
                <a:buFontTx/>
                <a:buNone/>
              </a:pPr>
              <a:r>
                <a:rPr lang="en-US" altLang="en-US" sz="2000">
                  <a:solidFill>
                    <a:srgbClr val="000099"/>
                  </a:solidFill>
                  <a:latin typeface="Times New Roman" panose="02020603050405020304" pitchFamily="18" charset="0"/>
                  <a:cs typeface="Times New Roman" panose="02020603050405020304" pitchFamily="18" charset="0"/>
                </a:rPr>
                <a:t>         C</a:t>
              </a:r>
            </a:p>
            <a:p>
              <a:pPr>
                <a:spcBef>
                  <a:spcPct val="0"/>
                </a:spcBef>
                <a:buClrTx/>
                <a:buSzTx/>
                <a:buFontTx/>
                <a:buNone/>
              </a:pPr>
              <a:endParaRPr lang="en-US" altLang="en-US" sz="1400">
                <a:latin typeface="Times New Roman" panose="02020603050405020304" pitchFamily="18" charset="0"/>
              </a:endParaRPr>
            </a:p>
            <a:p>
              <a:pPr>
                <a:spcBef>
                  <a:spcPct val="0"/>
                </a:spcBef>
                <a:buClrTx/>
                <a:buSzTx/>
                <a:buFontTx/>
                <a:buNone/>
              </a:pPr>
              <a:r>
                <a:rPr lang="en-US" altLang="en-US" sz="2000">
                  <a:solidFill>
                    <a:srgbClr val="000099"/>
                  </a:solidFill>
                  <a:latin typeface="Times New Roman" panose="02020603050405020304" pitchFamily="18" charset="0"/>
                  <a:cs typeface="Times New Roman" panose="02020603050405020304" pitchFamily="18" charset="0"/>
                </a:rPr>
                <a:t>B/L/O/I</a:t>
              </a:r>
              <a:endParaRPr lang="en-US" altLang="en-US" sz="1400">
                <a:latin typeface="Times New Roman" panose="02020603050405020304" pitchFamily="18" charset="0"/>
              </a:endParaRPr>
            </a:p>
            <a:p>
              <a:pPr>
                <a:spcBef>
                  <a:spcPct val="0"/>
                </a:spcBef>
                <a:buClrTx/>
                <a:buSzTx/>
                <a:buFontTx/>
                <a:buNone/>
              </a:pPr>
              <a:r>
                <a:rPr lang="en-US" altLang="en-US" sz="2000">
                  <a:solidFill>
                    <a:srgbClr val="000099"/>
                  </a:solidFill>
                  <a:latin typeface="Times New Roman" panose="02020603050405020304" pitchFamily="18" charset="0"/>
                  <a:cs typeface="Times New Roman" panose="02020603050405020304" pitchFamily="18" charset="0"/>
                </a:rPr>
                <a:t>      C </a:t>
              </a:r>
            </a:p>
            <a:p>
              <a:pPr>
                <a:spcBef>
                  <a:spcPct val="0"/>
                </a:spcBef>
                <a:buClrTx/>
                <a:buSzTx/>
                <a:buFontTx/>
                <a:buNone/>
              </a:pPr>
              <a:endParaRPr lang="en-US" altLang="en-US" sz="1400">
                <a:latin typeface="Times New Roman" panose="02020603050405020304" pitchFamily="18" charset="0"/>
              </a:endParaRPr>
            </a:p>
            <a:p>
              <a:pPr>
                <a:spcBef>
                  <a:spcPct val="0"/>
                </a:spcBef>
                <a:buClrTx/>
                <a:buSzTx/>
                <a:buFontTx/>
                <a:buNone/>
              </a:pPr>
              <a:r>
                <a:rPr lang="en-US" altLang="en-US" sz="2000">
                  <a:solidFill>
                    <a:srgbClr val="000099"/>
                  </a:solidFill>
                  <a:latin typeface="Times New Roman" panose="02020603050405020304" pitchFamily="18" charset="0"/>
                  <a:cs typeface="Times New Roman" panose="02020603050405020304" pitchFamily="18" charset="0"/>
                </a:rPr>
                <a:t>B/L/O</a:t>
              </a:r>
              <a:endParaRPr lang="en-US" altLang="en-US" sz="1400">
                <a:latin typeface="Times New Roman" panose="02020603050405020304" pitchFamily="18" charset="0"/>
              </a:endParaRPr>
            </a:p>
            <a:p>
              <a:pPr>
                <a:spcBef>
                  <a:spcPct val="0"/>
                </a:spcBef>
                <a:buClrTx/>
                <a:buSzTx/>
                <a:buFontTx/>
                <a:buNone/>
              </a:pPr>
              <a:r>
                <a:rPr lang="en-US" altLang="en-US" sz="2000">
                  <a:solidFill>
                    <a:srgbClr val="000099"/>
                  </a:solidFill>
                  <a:latin typeface="Times New Roman" panose="02020603050405020304" pitchFamily="18" charset="0"/>
                  <a:cs typeface="Times New Roman" panose="02020603050405020304" pitchFamily="18" charset="0"/>
                </a:rPr>
                <a:t>I</a:t>
              </a:r>
              <a:endParaRPr lang="en-US" altLang="en-US" sz="1400">
                <a:latin typeface="Times New Roman" panose="02020603050405020304" pitchFamily="18" charset="0"/>
              </a:endParaRPr>
            </a:p>
            <a:p>
              <a:pPr>
                <a:spcBef>
                  <a:spcPct val="0"/>
                </a:spcBef>
                <a:buClrTx/>
                <a:buSzTx/>
                <a:buFontTx/>
                <a:buNone/>
              </a:pPr>
              <a:r>
                <a:rPr lang="en-US" altLang="en-US" sz="2000">
                  <a:solidFill>
                    <a:srgbClr val="000099"/>
                  </a:solidFill>
                  <a:latin typeface="Times New Roman" panose="02020603050405020304" pitchFamily="18" charset="0"/>
                  <a:cs typeface="Times New Roman" panose="02020603050405020304" pitchFamily="18" charset="0"/>
                </a:rPr>
                <a:t>C</a:t>
              </a:r>
            </a:p>
            <a:p>
              <a:pPr>
                <a:spcBef>
                  <a:spcPct val="0"/>
                </a:spcBef>
                <a:buClrTx/>
                <a:buSzTx/>
                <a:buFontTx/>
                <a:buNone/>
              </a:pPr>
              <a:endParaRPr lang="en-US" altLang="en-US" sz="1600">
                <a:latin typeface="Times New Roman" panose="02020603050405020304" pitchFamily="18" charset="0"/>
              </a:endParaRPr>
            </a:p>
            <a:p>
              <a:pPr>
                <a:spcBef>
                  <a:spcPct val="0"/>
                </a:spcBef>
                <a:buClrTx/>
                <a:buSzTx/>
                <a:buFontTx/>
                <a:buNone/>
              </a:pPr>
              <a:r>
                <a:rPr lang="en-US" altLang="en-US" sz="2000">
                  <a:solidFill>
                    <a:srgbClr val="000099"/>
                  </a:solidFill>
                  <a:latin typeface="Times New Roman" panose="02020603050405020304" pitchFamily="18" charset="0"/>
                  <a:cs typeface="Times New Roman" panose="02020603050405020304" pitchFamily="18" charset="0"/>
                </a:rPr>
                <a:t>B/L/O</a:t>
              </a:r>
              <a:endParaRPr lang="en-US" altLang="en-US" sz="1400">
                <a:latin typeface="Times New Roman" panose="02020603050405020304" pitchFamily="18" charset="0"/>
              </a:endParaRPr>
            </a:p>
            <a:p>
              <a:pPr>
                <a:spcBef>
                  <a:spcPct val="0"/>
                </a:spcBef>
                <a:buClrTx/>
                <a:buSzTx/>
                <a:buFontTx/>
                <a:buNone/>
              </a:pPr>
              <a:r>
                <a:rPr lang="en-US" altLang="en-US" sz="2000">
                  <a:solidFill>
                    <a:srgbClr val="000099"/>
                  </a:solidFill>
                  <a:latin typeface="Times New Roman" panose="02020603050405020304" pitchFamily="18" charset="0"/>
                  <a:cs typeface="Times New Roman" panose="02020603050405020304" pitchFamily="18" charset="0"/>
                </a:rPr>
                <a:t>I</a:t>
              </a:r>
              <a:endParaRPr lang="en-US" altLang="en-US" sz="1400">
                <a:latin typeface="Times New Roman" panose="02020603050405020304" pitchFamily="18" charset="0"/>
              </a:endParaRPr>
            </a:p>
            <a:p>
              <a:pPr>
                <a:spcBef>
                  <a:spcPct val="0"/>
                </a:spcBef>
                <a:buClrTx/>
                <a:buSzTx/>
                <a:buFontTx/>
                <a:buNone/>
              </a:pPr>
              <a:r>
                <a:rPr lang="en-US" altLang="en-US" sz="2000">
                  <a:solidFill>
                    <a:srgbClr val="000099"/>
                  </a:solidFill>
                  <a:latin typeface="Times New Roman" panose="02020603050405020304" pitchFamily="18" charset="0"/>
                  <a:cs typeface="Times New Roman" panose="02020603050405020304" pitchFamily="18" charset="0"/>
                </a:rPr>
                <a:t>C</a:t>
              </a:r>
            </a:p>
            <a:p>
              <a:pPr>
                <a:spcBef>
                  <a:spcPct val="0"/>
                </a:spcBef>
                <a:buClrTx/>
                <a:buSzTx/>
                <a:buFontTx/>
                <a:buNone/>
              </a:pPr>
              <a:endParaRPr lang="en-US" altLang="en-US" sz="1600">
                <a:latin typeface="Times New Roman" panose="02020603050405020304" pitchFamily="18" charset="0"/>
              </a:endParaRPr>
            </a:p>
            <a:p>
              <a:pPr>
                <a:spcBef>
                  <a:spcPct val="0"/>
                </a:spcBef>
                <a:buClrTx/>
                <a:buSzTx/>
                <a:buFontTx/>
                <a:buNone/>
              </a:pPr>
              <a:r>
                <a:rPr lang="en-US" altLang="en-US" sz="2000">
                  <a:solidFill>
                    <a:srgbClr val="000099"/>
                  </a:solidFill>
                  <a:latin typeface="Times New Roman" panose="02020603050405020304" pitchFamily="18" charset="0"/>
                  <a:cs typeface="Times New Roman" panose="02020603050405020304" pitchFamily="18" charset="0"/>
                </a:rPr>
                <a:t>B /L/O</a:t>
              </a:r>
              <a:endParaRPr lang="en-US" altLang="en-US" sz="1400">
                <a:latin typeface="Times New Roman" panose="02020603050405020304" pitchFamily="18" charset="0"/>
              </a:endParaRPr>
            </a:p>
            <a:p>
              <a:pPr>
                <a:spcBef>
                  <a:spcPct val="0"/>
                </a:spcBef>
                <a:buClrTx/>
                <a:buSzTx/>
                <a:buFontTx/>
                <a:buNone/>
              </a:pPr>
              <a:r>
                <a:rPr lang="en-US" altLang="en-US" sz="2000">
                  <a:solidFill>
                    <a:srgbClr val="000099"/>
                  </a:solidFill>
                  <a:latin typeface="Times New Roman" panose="02020603050405020304" pitchFamily="18" charset="0"/>
                  <a:cs typeface="Times New Roman" panose="02020603050405020304" pitchFamily="18" charset="0"/>
                </a:rPr>
                <a:t>I</a:t>
              </a:r>
              <a:endParaRPr lang="en-US" altLang="en-US" sz="800">
                <a:latin typeface="Times New Roman" panose="02020603050405020304" pitchFamily="18" charset="0"/>
              </a:endParaRPr>
            </a:p>
            <a:p>
              <a:pPr>
                <a:spcBef>
                  <a:spcPct val="0"/>
                </a:spcBef>
                <a:buClrTx/>
                <a:buSzTx/>
                <a:buFontTx/>
                <a:buNone/>
              </a:pPr>
              <a:r>
                <a:rPr lang="en-US" altLang="en-US" sz="1600">
                  <a:solidFill>
                    <a:srgbClr val="000099"/>
                  </a:solidFill>
                  <a:latin typeface="Times New Roman" panose="02020603050405020304" pitchFamily="18" charset="0"/>
                  <a:cs typeface="Times New Roman" panose="02020603050405020304" pitchFamily="18" charset="0"/>
                </a:rPr>
                <a:t>C</a:t>
              </a:r>
              <a:endParaRPr lang="en-US" altLang="en-US" sz="3600">
                <a:latin typeface="Times New Roman" panose="02020603050405020304" pitchFamily="18" charset="0"/>
              </a:endParaRPr>
            </a:p>
          </p:txBody>
        </p:sp>
        <p:sp>
          <p:nvSpPr>
            <p:cNvPr id="18441" name="Text Box 15">
              <a:extLst>
                <a:ext uri="{FF2B5EF4-FFF2-40B4-BE49-F238E27FC236}">
                  <a16:creationId xmlns:a16="http://schemas.microsoft.com/office/drawing/2014/main" id="{4A1438A1-5147-BE90-85DD-A30B5A3681A3}"/>
                </a:ext>
              </a:extLst>
            </p:cNvPr>
            <p:cNvSpPr txBox="1">
              <a:spLocks noChangeArrowheads="1"/>
            </p:cNvSpPr>
            <p:nvPr/>
          </p:nvSpPr>
          <p:spPr bwMode="auto">
            <a:xfrm>
              <a:off x="5984" y="1842"/>
              <a:ext cx="8310" cy="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78" tIns="27889" rIns="55778" bIns="27889"/>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r>
                <a:rPr lang="en-US" altLang="en-US" sz="2400">
                  <a:solidFill>
                    <a:srgbClr val="FF0000"/>
                  </a:solidFill>
                  <a:latin typeface="Times New Roman" panose="02020603050405020304" pitchFamily="18" charset="0"/>
                  <a:cs typeface="Times New Roman" panose="02020603050405020304" pitchFamily="18" charset="0"/>
                </a:rPr>
                <a:t>Criteria</a:t>
              </a:r>
              <a:endParaRPr lang="en-US" altLang="en-US" sz="1400">
                <a:latin typeface="Times New Roman" panose="02020603050405020304" pitchFamily="18" charset="0"/>
              </a:endParaRPr>
            </a:p>
            <a:p>
              <a:pPr>
                <a:spcBef>
                  <a:spcPct val="0"/>
                </a:spcBef>
                <a:buClrTx/>
                <a:buSzTx/>
                <a:buFontTx/>
                <a:buNone/>
              </a:pPr>
              <a:r>
                <a:rPr lang="en-US" altLang="en-US" sz="2000">
                  <a:solidFill>
                    <a:srgbClr val="FF0000"/>
                  </a:solidFill>
                  <a:latin typeface="Times New Roman" panose="02020603050405020304" pitchFamily="18" charset="0"/>
                  <a:cs typeface="Times New Roman" panose="02020603050405020304" pitchFamily="18" charset="0"/>
                </a:rPr>
                <a:t>No loss of enamel surface characteristics</a:t>
              </a:r>
              <a:endParaRPr lang="en-US" altLang="en-US" sz="1400">
                <a:latin typeface="Times New Roman" panose="02020603050405020304" pitchFamily="18" charset="0"/>
              </a:endParaRPr>
            </a:p>
            <a:p>
              <a:pPr>
                <a:spcBef>
                  <a:spcPct val="0"/>
                </a:spcBef>
                <a:buClrTx/>
                <a:buSzTx/>
                <a:buFontTx/>
                <a:buNone/>
              </a:pPr>
              <a:r>
                <a:rPr lang="en-US" altLang="en-US" sz="2000">
                  <a:solidFill>
                    <a:srgbClr val="FF0000"/>
                  </a:solidFill>
                  <a:latin typeface="Times New Roman" panose="02020603050405020304" pitchFamily="18" charset="0"/>
                  <a:cs typeface="Times New Roman" panose="02020603050405020304" pitchFamily="18" charset="0"/>
                </a:rPr>
                <a:t>No change of contour</a:t>
              </a:r>
            </a:p>
            <a:p>
              <a:pPr>
                <a:spcBef>
                  <a:spcPct val="0"/>
                </a:spcBef>
                <a:buClrTx/>
                <a:buSzTx/>
                <a:buFontTx/>
                <a:buNone/>
              </a:pPr>
              <a:endParaRPr lang="en-US" altLang="en-US" sz="1400">
                <a:latin typeface="Times New Roman" panose="02020603050405020304" pitchFamily="18" charset="0"/>
              </a:endParaRPr>
            </a:p>
            <a:p>
              <a:pPr>
                <a:spcBef>
                  <a:spcPct val="0"/>
                </a:spcBef>
                <a:buClrTx/>
                <a:buSzTx/>
                <a:buFontTx/>
                <a:buNone/>
              </a:pPr>
              <a:r>
                <a:rPr lang="en-US" altLang="en-US" sz="2000">
                  <a:solidFill>
                    <a:srgbClr val="FF0000"/>
                  </a:solidFill>
                  <a:latin typeface="Times New Roman" panose="02020603050405020304" pitchFamily="18" charset="0"/>
                  <a:cs typeface="Times New Roman" panose="02020603050405020304" pitchFamily="18" charset="0"/>
                </a:rPr>
                <a:t>Loss of enamel surface characteristics</a:t>
              </a:r>
              <a:endParaRPr lang="en-US" altLang="en-US" sz="1400">
                <a:latin typeface="Times New Roman" panose="02020603050405020304" pitchFamily="18" charset="0"/>
              </a:endParaRPr>
            </a:p>
            <a:p>
              <a:pPr>
                <a:spcBef>
                  <a:spcPct val="0"/>
                </a:spcBef>
                <a:buClrTx/>
                <a:buSzTx/>
                <a:buFontTx/>
                <a:buNone/>
              </a:pPr>
              <a:r>
                <a:rPr lang="en-US" altLang="en-US" sz="2000">
                  <a:solidFill>
                    <a:srgbClr val="FF0000"/>
                  </a:solidFill>
                  <a:latin typeface="Times New Roman" panose="02020603050405020304" pitchFamily="18" charset="0"/>
                  <a:cs typeface="Times New Roman" panose="02020603050405020304" pitchFamily="18" charset="0"/>
                </a:rPr>
                <a:t>Min.loss of contour</a:t>
              </a:r>
            </a:p>
            <a:p>
              <a:pPr>
                <a:spcBef>
                  <a:spcPct val="0"/>
                </a:spcBef>
                <a:buClrTx/>
                <a:buSzTx/>
                <a:buFontTx/>
                <a:buNone/>
              </a:pPr>
              <a:endParaRPr lang="en-US" altLang="en-US" sz="2000">
                <a:solidFill>
                  <a:srgbClr val="FF000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000">
                  <a:solidFill>
                    <a:srgbClr val="FF0000"/>
                  </a:solidFill>
                  <a:latin typeface="Times New Roman" panose="02020603050405020304" pitchFamily="18" charset="0"/>
                  <a:cs typeface="Times New Roman" panose="02020603050405020304" pitchFamily="18" charset="0"/>
                </a:rPr>
                <a:t>Loss of enamel exposing dentin ( &lt; 1/3 of surface )</a:t>
              </a:r>
              <a:endParaRPr lang="en-US" altLang="en-US" sz="1400">
                <a:latin typeface="Times New Roman" panose="02020603050405020304" pitchFamily="18" charset="0"/>
              </a:endParaRPr>
            </a:p>
            <a:p>
              <a:pPr>
                <a:spcBef>
                  <a:spcPct val="0"/>
                </a:spcBef>
                <a:buClrTx/>
                <a:buSzTx/>
                <a:buFontTx/>
                <a:buNone/>
              </a:pPr>
              <a:r>
                <a:rPr lang="en-US" altLang="en-US" sz="2000">
                  <a:solidFill>
                    <a:srgbClr val="FF0000"/>
                  </a:solidFill>
                  <a:latin typeface="Times New Roman" panose="02020603050405020304" pitchFamily="18" charset="0"/>
                  <a:cs typeface="Times New Roman" panose="02020603050405020304" pitchFamily="18" charset="0"/>
                </a:rPr>
                <a:t>Loss of enamel just exposing dentin</a:t>
              </a:r>
              <a:endParaRPr lang="en-US" altLang="en-US" sz="1400">
                <a:latin typeface="Times New Roman" panose="02020603050405020304" pitchFamily="18" charset="0"/>
              </a:endParaRPr>
            </a:p>
            <a:p>
              <a:pPr>
                <a:spcBef>
                  <a:spcPct val="0"/>
                </a:spcBef>
                <a:buClrTx/>
                <a:buSzTx/>
                <a:buFontTx/>
                <a:buNone/>
              </a:pPr>
              <a:r>
                <a:rPr lang="en-US" altLang="en-US" sz="2000">
                  <a:solidFill>
                    <a:srgbClr val="FF0000"/>
                  </a:solidFill>
                  <a:latin typeface="Times New Roman" panose="02020603050405020304" pitchFamily="18" charset="0"/>
                  <a:cs typeface="Times New Roman" panose="02020603050405020304" pitchFamily="18" charset="0"/>
                </a:rPr>
                <a:t>Defect less than 1mm deep</a:t>
              </a:r>
            </a:p>
            <a:p>
              <a:pPr>
                <a:spcBef>
                  <a:spcPct val="0"/>
                </a:spcBef>
                <a:buClrTx/>
                <a:buSzTx/>
                <a:buFontTx/>
                <a:buNone/>
              </a:pPr>
              <a:endParaRPr lang="en-US" altLang="en-US" sz="1400">
                <a:latin typeface="Times New Roman" panose="02020603050405020304" pitchFamily="18" charset="0"/>
              </a:endParaRPr>
            </a:p>
            <a:p>
              <a:pPr>
                <a:spcBef>
                  <a:spcPct val="0"/>
                </a:spcBef>
                <a:buClrTx/>
                <a:buSzTx/>
                <a:buFontTx/>
                <a:buNone/>
              </a:pPr>
              <a:r>
                <a:rPr lang="en-US" altLang="en-US" sz="2000">
                  <a:solidFill>
                    <a:srgbClr val="FF0000"/>
                  </a:solidFill>
                  <a:latin typeface="Times New Roman" panose="02020603050405020304" pitchFamily="18" charset="0"/>
                  <a:cs typeface="Times New Roman" panose="02020603050405020304" pitchFamily="18" charset="0"/>
                </a:rPr>
                <a:t>Loss of enamel exposing dentin ( &gt; 1/3 of surface )</a:t>
              </a:r>
              <a:endParaRPr lang="en-US" altLang="en-US" sz="1400">
                <a:latin typeface="Times New Roman" panose="02020603050405020304" pitchFamily="18" charset="0"/>
              </a:endParaRPr>
            </a:p>
            <a:p>
              <a:pPr>
                <a:spcBef>
                  <a:spcPct val="0"/>
                </a:spcBef>
                <a:buClrTx/>
                <a:buSzTx/>
                <a:buFontTx/>
                <a:buNone/>
              </a:pPr>
              <a:r>
                <a:rPr lang="en-US" altLang="en-US" sz="2000">
                  <a:solidFill>
                    <a:srgbClr val="FF0000"/>
                  </a:solidFill>
                  <a:latin typeface="Times New Roman" panose="02020603050405020304" pitchFamily="18" charset="0"/>
                  <a:cs typeface="Times New Roman" panose="02020603050405020304" pitchFamily="18" charset="0"/>
                </a:rPr>
                <a:t>Loss of enamel &amp; dentin but not exposing pulp</a:t>
              </a:r>
              <a:endParaRPr lang="en-US" altLang="en-US" sz="1400">
                <a:latin typeface="Times New Roman" panose="02020603050405020304" pitchFamily="18" charset="0"/>
              </a:endParaRPr>
            </a:p>
            <a:p>
              <a:pPr>
                <a:spcBef>
                  <a:spcPct val="0"/>
                </a:spcBef>
                <a:buClrTx/>
                <a:buSzTx/>
                <a:buFontTx/>
                <a:buNone/>
              </a:pPr>
              <a:r>
                <a:rPr lang="en-US" altLang="en-US" sz="2000">
                  <a:solidFill>
                    <a:srgbClr val="FF0000"/>
                  </a:solidFill>
                  <a:latin typeface="Times New Roman" panose="02020603050405020304" pitchFamily="18" charset="0"/>
                  <a:cs typeface="Times New Roman" panose="02020603050405020304" pitchFamily="18" charset="0"/>
                </a:rPr>
                <a:t>Defect 1-2 mm deep</a:t>
              </a:r>
            </a:p>
            <a:p>
              <a:pPr>
                <a:spcBef>
                  <a:spcPct val="0"/>
                </a:spcBef>
                <a:buClrTx/>
                <a:buSzTx/>
                <a:buFontTx/>
                <a:buNone/>
              </a:pPr>
              <a:endParaRPr lang="en-US" altLang="en-US" sz="2000">
                <a:solidFill>
                  <a:srgbClr val="FF000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000">
                  <a:solidFill>
                    <a:srgbClr val="FF0000"/>
                  </a:solidFill>
                  <a:latin typeface="Times New Roman" panose="02020603050405020304" pitchFamily="18" charset="0"/>
                  <a:cs typeface="Times New Roman" panose="02020603050405020304" pitchFamily="18" charset="0"/>
                </a:rPr>
                <a:t>Complete loss of enamel or pulp exposure</a:t>
              </a:r>
              <a:endParaRPr lang="en-US" altLang="en-US" sz="1400">
                <a:latin typeface="Times New Roman" panose="02020603050405020304" pitchFamily="18" charset="0"/>
              </a:endParaRPr>
            </a:p>
            <a:p>
              <a:pPr>
                <a:spcBef>
                  <a:spcPct val="0"/>
                </a:spcBef>
                <a:buClrTx/>
                <a:buSzTx/>
                <a:buFontTx/>
                <a:buNone/>
              </a:pPr>
              <a:r>
                <a:rPr lang="en-US" altLang="en-US" sz="2000">
                  <a:solidFill>
                    <a:srgbClr val="FF0000"/>
                  </a:solidFill>
                  <a:latin typeface="Times New Roman" panose="02020603050405020304" pitchFamily="18" charset="0"/>
                  <a:cs typeface="Times New Roman" panose="02020603050405020304" pitchFamily="18" charset="0"/>
                </a:rPr>
                <a:t>Exposure of pulp / secondary dentin</a:t>
              </a:r>
              <a:endParaRPr lang="en-US" altLang="en-US" sz="1400">
                <a:latin typeface="Times New Roman" panose="02020603050405020304" pitchFamily="18" charset="0"/>
              </a:endParaRPr>
            </a:p>
            <a:p>
              <a:pPr>
                <a:spcBef>
                  <a:spcPct val="0"/>
                </a:spcBef>
                <a:buClrTx/>
                <a:buSzTx/>
                <a:buFontTx/>
                <a:buNone/>
              </a:pPr>
              <a:r>
                <a:rPr lang="en-US" altLang="en-US" sz="2000">
                  <a:solidFill>
                    <a:srgbClr val="FF0000"/>
                  </a:solidFill>
                  <a:latin typeface="Times New Roman" panose="02020603050405020304" pitchFamily="18" charset="0"/>
                  <a:cs typeface="Times New Roman" panose="02020603050405020304" pitchFamily="18" charset="0"/>
                </a:rPr>
                <a:t>Defect &gt; 2mm deep / pulp or secondary dentin exposure</a:t>
              </a:r>
              <a:endParaRPr lang="en-US" altLang="en-US" sz="1400">
                <a:latin typeface="Times New Roman" panose="02020603050405020304" pitchFamily="18" charset="0"/>
              </a:endParaRPr>
            </a:p>
            <a:p>
              <a:pPr>
                <a:spcBef>
                  <a:spcPct val="0"/>
                </a:spcBef>
                <a:buClrTx/>
                <a:buSzTx/>
                <a:buFontTx/>
                <a:buNone/>
              </a:pPr>
              <a:r>
                <a:rPr lang="en-US" altLang="en-US" sz="2400">
                  <a:solidFill>
                    <a:srgbClr val="FF0000"/>
                  </a:solidFill>
                  <a:latin typeface="Times New Roman" panose="02020603050405020304" pitchFamily="18" charset="0"/>
                  <a:cs typeface="Times New Roman" panose="02020603050405020304" pitchFamily="18" charset="0"/>
                </a:rPr>
                <a:t> </a:t>
              </a:r>
              <a:endParaRPr lang="en-US" altLang="en-US" sz="4400">
                <a:latin typeface="Times New Roman" panose="02020603050405020304" pitchFamily="18" charset="0"/>
              </a:endParaRPr>
            </a:p>
          </p:txBody>
        </p:sp>
        <p:sp>
          <p:nvSpPr>
            <p:cNvPr id="50190" name="Text Box 14">
              <a:extLst>
                <a:ext uri="{FF2B5EF4-FFF2-40B4-BE49-F238E27FC236}">
                  <a16:creationId xmlns:a16="http://schemas.microsoft.com/office/drawing/2014/main" id="{4B4E997B-3E44-E779-90BD-27186160299B}"/>
                </a:ext>
              </a:extLst>
            </p:cNvPr>
            <p:cNvSpPr txBox="1">
              <a:spLocks noChangeArrowheads="1"/>
            </p:cNvSpPr>
            <p:nvPr/>
          </p:nvSpPr>
          <p:spPr bwMode="auto">
            <a:xfrm>
              <a:off x="3395" y="10247"/>
              <a:ext cx="7305" cy="471"/>
            </a:xfrm>
            <a:prstGeom prst="rect">
              <a:avLst/>
            </a:prstGeom>
            <a:noFill/>
            <a:ln w="9525">
              <a:noFill/>
              <a:miter lim="800000"/>
              <a:headEnd/>
              <a:tailEnd/>
            </a:ln>
          </p:spPr>
          <p:txBody>
            <a:bodyPr lIns="55778" tIns="27889" rIns="55778" bIns="27889"/>
            <a:lstStyle/>
            <a:p>
              <a:pPr>
                <a:defRPr/>
              </a:pPr>
              <a:r>
                <a:rPr lang="en-US" sz="1050" dirty="0">
                  <a:solidFill>
                    <a:srgbClr val="000000"/>
                  </a:solidFill>
                  <a:ea typeface="Times New Roman" pitchFamily="18" charset="0"/>
                </a:rPr>
                <a:t>B – </a:t>
              </a:r>
              <a:r>
                <a:rPr lang="en-US" sz="1050" dirty="0" err="1">
                  <a:solidFill>
                    <a:srgbClr val="000000"/>
                  </a:solidFill>
                  <a:ea typeface="Times New Roman" pitchFamily="18" charset="0"/>
                </a:rPr>
                <a:t>buccal</a:t>
              </a:r>
              <a:r>
                <a:rPr lang="en-US" sz="1050" dirty="0">
                  <a:solidFill>
                    <a:srgbClr val="000000"/>
                  </a:solidFill>
                  <a:ea typeface="Times New Roman" pitchFamily="18" charset="0"/>
                </a:rPr>
                <a:t> / L – lingual / O – </a:t>
              </a:r>
              <a:r>
                <a:rPr lang="en-US" sz="1050" dirty="0" err="1">
                  <a:solidFill>
                    <a:srgbClr val="000000"/>
                  </a:solidFill>
                  <a:ea typeface="Times New Roman" pitchFamily="18" charset="0"/>
                </a:rPr>
                <a:t>occlusal</a:t>
              </a:r>
              <a:r>
                <a:rPr lang="en-US" sz="1050" dirty="0">
                  <a:solidFill>
                    <a:srgbClr val="000000"/>
                  </a:solidFill>
                  <a:ea typeface="Times New Roman" pitchFamily="18" charset="0"/>
                </a:rPr>
                <a:t> / I – </a:t>
              </a:r>
              <a:r>
                <a:rPr lang="en-US" sz="1050" dirty="0" err="1">
                  <a:solidFill>
                    <a:srgbClr val="000000"/>
                  </a:solidFill>
                  <a:ea typeface="Times New Roman" pitchFamily="18" charset="0"/>
                </a:rPr>
                <a:t>incisal</a:t>
              </a:r>
              <a:r>
                <a:rPr lang="en-US" sz="1050" dirty="0">
                  <a:solidFill>
                    <a:srgbClr val="000000"/>
                  </a:solidFill>
                  <a:ea typeface="Times New Roman" pitchFamily="18" charset="0"/>
                </a:rPr>
                <a:t> / C - cervical</a:t>
              </a:r>
              <a:endParaRPr lang="en-US" sz="2800" dirty="0"/>
            </a:p>
          </p:txBody>
        </p:sp>
        <p:sp>
          <p:nvSpPr>
            <p:cNvPr id="18443" name="Line 13">
              <a:extLst>
                <a:ext uri="{FF2B5EF4-FFF2-40B4-BE49-F238E27FC236}">
                  <a16:creationId xmlns:a16="http://schemas.microsoft.com/office/drawing/2014/main" id="{BB554B66-D80C-F788-C338-B63512533A62}"/>
                </a:ext>
              </a:extLst>
            </p:cNvPr>
            <p:cNvSpPr>
              <a:spLocks noChangeShapeType="1"/>
            </p:cNvSpPr>
            <p:nvPr/>
          </p:nvSpPr>
          <p:spPr bwMode="auto">
            <a:xfrm>
              <a:off x="4331" y="1736"/>
              <a:ext cx="5611"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8444" name="Line 12">
              <a:extLst>
                <a:ext uri="{FF2B5EF4-FFF2-40B4-BE49-F238E27FC236}">
                  <a16:creationId xmlns:a16="http://schemas.microsoft.com/office/drawing/2014/main" id="{D54B971C-CE3E-C233-B89E-D536DC3AF9B2}"/>
                </a:ext>
              </a:extLst>
            </p:cNvPr>
            <p:cNvSpPr>
              <a:spLocks noChangeShapeType="1"/>
            </p:cNvSpPr>
            <p:nvPr/>
          </p:nvSpPr>
          <p:spPr bwMode="auto">
            <a:xfrm>
              <a:off x="5993" y="1842"/>
              <a:ext cx="0" cy="82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8445" name="Line 11">
              <a:extLst>
                <a:ext uri="{FF2B5EF4-FFF2-40B4-BE49-F238E27FC236}">
                  <a16:creationId xmlns:a16="http://schemas.microsoft.com/office/drawing/2014/main" id="{AE4E93ED-F083-949E-4EE8-496D64193B59}"/>
                </a:ext>
              </a:extLst>
            </p:cNvPr>
            <p:cNvSpPr>
              <a:spLocks noChangeShapeType="1"/>
            </p:cNvSpPr>
            <p:nvPr/>
          </p:nvSpPr>
          <p:spPr bwMode="auto">
            <a:xfrm>
              <a:off x="2755" y="3596"/>
              <a:ext cx="11615" cy="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8446" name="Line 10">
              <a:extLst>
                <a:ext uri="{FF2B5EF4-FFF2-40B4-BE49-F238E27FC236}">
                  <a16:creationId xmlns:a16="http://schemas.microsoft.com/office/drawing/2014/main" id="{405E5F8B-7367-1054-B6CA-E9DC00D33766}"/>
                </a:ext>
              </a:extLst>
            </p:cNvPr>
            <p:cNvSpPr>
              <a:spLocks noChangeShapeType="1"/>
            </p:cNvSpPr>
            <p:nvPr/>
          </p:nvSpPr>
          <p:spPr bwMode="auto">
            <a:xfrm flipV="1">
              <a:off x="2755" y="4814"/>
              <a:ext cx="11557" cy="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8447" name="Line 9">
              <a:extLst>
                <a:ext uri="{FF2B5EF4-FFF2-40B4-BE49-F238E27FC236}">
                  <a16:creationId xmlns:a16="http://schemas.microsoft.com/office/drawing/2014/main" id="{B99921B4-500D-73D4-2D3E-1F9184946DE7}"/>
                </a:ext>
              </a:extLst>
            </p:cNvPr>
            <p:cNvSpPr>
              <a:spLocks noChangeShapeType="1"/>
            </p:cNvSpPr>
            <p:nvPr/>
          </p:nvSpPr>
          <p:spPr bwMode="auto">
            <a:xfrm>
              <a:off x="2772" y="6536"/>
              <a:ext cx="1132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8448" name="Line 8">
              <a:extLst>
                <a:ext uri="{FF2B5EF4-FFF2-40B4-BE49-F238E27FC236}">
                  <a16:creationId xmlns:a16="http://schemas.microsoft.com/office/drawing/2014/main" id="{49464887-1E21-CE4A-0209-29B9AABC52F0}"/>
                </a:ext>
              </a:extLst>
            </p:cNvPr>
            <p:cNvSpPr>
              <a:spLocks noChangeShapeType="1"/>
            </p:cNvSpPr>
            <p:nvPr/>
          </p:nvSpPr>
          <p:spPr bwMode="auto">
            <a:xfrm>
              <a:off x="2698" y="8101"/>
              <a:ext cx="11577" cy="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8449" name="Line 7">
              <a:extLst>
                <a:ext uri="{FF2B5EF4-FFF2-40B4-BE49-F238E27FC236}">
                  <a16:creationId xmlns:a16="http://schemas.microsoft.com/office/drawing/2014/main" id="{C61893DE-8968-5C9D-0E96-09685D04BA28}"/>
                </a:ext>
              </a:extLst>
            </p:cNvPr>
            <p:cNvSpPr>
              <a:spLocks noChangeShapeType="1"/>
            </p:cNvSpPr>
            <p:nvPr/>
          </p:nvSpPr>
          <p:spPr bwMode="auto">
            <a:xfrm>
              <a:off x="2772" y="2482"/>
              <a:ext cx="1132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8450" name="Text Box 6">
              <a:extLst>
                <a:ext uri="{FF2B5EF4-FFF2-40B4-BE49-F238E27FC236}">
                  <a16:creationId xmlns:a16="http://schemas.microsoft.com/office/drawing/2014/main" id="{2C675346-72B2-3412-4F9E-DC31096560C1}"/>
                </a:ext>
              </a:extLst>
            </p:cNvPr>
            <p:cNvSpPr txBox="1">
              <a:spLocks noChangeArrowheads="1"/>
            </p:cNvSpPr>
            <p:nvPr/>
          </p:nvSpPr>
          <p:spPr bwMode="auto">
            <a:xfrm>
              <a:off x="2357" y="2802"/>
              <a:ext cx="459"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78" tIns="27889" rIns="55778" bIns="27889"/>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r>
                <a:rPr lang="en-US" altLang="en-US" sz="1400" b="1">
                  <a:solidFill>
                    <a:srgbClr val="000000"/>
                  </a:solidFill>
                  <a:latin typeface="Times New Roman" panose="02020603050405020304" pitchFamily="18" charset="0"/>
                  <a:cs typeface="Times New Roman" panose="02020603050405020304" pitchFamily="18" charset="0"/>
                </a:rPr>
                <a:t>0</a:t>
              </a:r>
              <a:endParaRPr lang="en-US" altLang="en-US" sz="2400">
                <a:latin typeface="Times New Roman" panose="02020603050405020304" pitchFamily="18" charset="0"/>
              </a:endParaRPr>
            </a:p>
          </p:txBody>
        </p:sp>
        <p:sp>
          <p:nvSpPr>
            <p:cNvPr id="18451" name="Text Box 5">
              <a:extLst>
                <a:ext uri="{FF2B5EF4-FFF2-40B4-BE49-F238E27FC236}">
                  <a16:creationId xmlns:a16="http://schemas.microsoft.com/office/drawing/2014/main" id="{1F73253B-3D0E-4F51-8ECD-2CC4204569EA}"/>
                </a:ext>
              </a:extLst>
            </p:cNvPr>
            <p:cNvSpPr txBox="1">
              <a:spLocks noChangeArrowheads="1"/>
            </p:cNvSpPr>
            <p:nvPr/>
          </p:nvSpPr>
          <p:spPr bwMode="auto">
            <a:xfrm>
              <a:off x="2357" y="4082"/>
              <a:ext cx="459"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78" tIns="27889" rIns="55778" bIns="27889"/>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r>
                <a:rPr lang="en-US" altLang="en-US" sz="1400" b="1">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endParaRPr>
            </a:p>
          </p:txBody>
        </p:sp>
        <p:sp>
          <p:nvSpPr>
            <p:cNvPr id="18452" name="Text Box 4">
              <a:extLst>
                <a:ext uri="{FF2B5EF4-FFF2-40B4-BE49-F238E27FC236}">
                  <a16:creationId xmlns:a16="http://schemas.microsoft.com/office/drawing/2014/main" id="{2989836C-7D9D-369F-EBEF-0149B69CAD9A}"/>
                </a:ext>
              </a:extLst>
            </p:cNvPr>
            <p:cNvSpPr txBox="1">
              <a:spLocks noChangeArrowheads="1"/>
            </p:cNvSpPr>
            <p:nvPr/>
          </p:nvSpPr>
          <p:spPr bwMode="auto">
            <a:xfrm>
              <a:off x="2335" y="5420"/>
              <a:ext cx="459"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78" tIns="27889" rIns="55778" bIns="27889"/>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r>
                <a:rPr lang="en-US" altLang="en-US" sz="1400" b="1">
                  <a:solidFill>
                    <a:srgbClr val="000000"/>
                  </a:solidFill>
                  <a:latin typeface="Times New Roman" panose="02020603050405020304" pitchFamily="18" charset="0"/>
                  <a:cs typeface="Times New Roman" panose="02020603050405020304" pitchFamily="18" charset="0"/>
                </a:rPr>
                <a:t>2</a:t>
              </a:r>
              <a:endParaRPr lang="en-US" altLang="en-US" sz="2400">
                <a:latin typeface="Times New Roman" panose="02020603050405020304" pitchFamily="18" charset="0"/>
              </a:endParaRPr>
            </a:p>
          </p:txBody>
        </p:sp>
        <p:sp>
          <p:nvSpPr>
            <p:cNvPr id="18453" name="Text Box 3">
              <a:extLst>
                <a:ext uri="{FF2B5EF4-FFF2-40B4-BE49-F238E27FC236}">
                  <a16:creationId xmlns:a16="http://schemas.microsoft.com/office/drawing/2014/main" id="{E1B161C4-86B8-3224-C69D-F3A9CC1E5076}"/>
                </a:ext>
              </a:extLst>
            </p:cNvPr>
            <p:cNvSpPr txBox="1">
              <a:spLocks noChangeArrowheads="1"/>
            </p:cNvSpPr>
            <p:nvPr/>
          </p:nvSpPr>
          <p:spPr bwMode="auto">
            <a:xfrm>
              <a:off x="2357" y="7069"/>
              <a:ext cx="459"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78" tIns="27889" rIns="55778" bIns="27889"/>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r>
                <a:rPr lang="en-US" altLang="en-US" sz="1400" b="1">
                  <a:solidFill>
                    <a:srgbClr val="000000"/>
                  </a:solidFill>
                  <a:latin typeface="Times New Roman" panose="02020603050405020304" pitchFamily="18" charset="0"/>
                  <a:cs typeface="Times New Roman" panose="02020603050405020304" pitchFamily="18" charset="0"/>
                </a:rPr>
                <a:t>3</a:t>
              </a:r>
              <a:endParaRPr lang="en-US" altLang="en-US" sz="2400">
                <a:latin typeface="Times New Roman" panose="02020603050405020304" pitchFamily="18" charset="0"/>
              </a:endParaRPr>
            </a:p>
          </p:txBody>
        </p:sp>
        <p:sp>
          <p:nvSpPr>
            <p:cNvPr id="18454" name="Text Box 2">
              <a:extLst>
                <a:ext uri="{FF2B5EF4-FFF2-40B4-BE49-F238E27FC236}">
                  <a16:creationId xmlns:a16="http://schemas.microsoft.com/office/drawing/2014/main" id="{F3B886A2-BF89-DC86-3411-7A05592B7E56}"/>
                </a:ext>
              </a:extLst>
            </p:cNvPr>
            <p:cNvSpPr txBox="1">
              <a:spLocks noChangeArrowheads="1"/>
            </p:cNvSpPr>
            <p:nvPr/>
          </p:nvSpPr>
          <p:spPr bwMode="auto">
            <a:xfrm>
              <a:off x="2335" y="8833"/>
              <a:ext cx="459"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78" tIns="27889" rIns="55778" bIns="27889"/>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r>
                <a:rPr lang="en-US" altLang="en-US" sz="1400" b="1">
                  <a:solidFill>
                    <a:srgbClr val="000000"/>
                  </a:solidFill>
                  <a:latin typeface="Times New Roman" panose="02020603050405020304" pitchFamily="18" charset="0"/>
                  <a:cs typeface="Times New Roman" panose="02020603050405020304" pitchFamily="18" charset="0"/>
                </a:rPr>
                <a:t>4</a:t>
              </a:r>
              <a:endParaRPr lang="en-US" altLang="en-US" sz="2400">
                <a:latin typeface="Times New Roman" panose="02020603050405020304" pitchFamily="18"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a:extLst>
              <a:ext uri="{FF2B5EF4-FFF2-40B4-BE49-F238E27FC236}">
                <a16:creationId xmlns:a16="http://schemas.microsoft.com/office/drawing/2014/main" id="{D4D632E6-E93B-9677-2C16-63E76ED08C05}"/>
              </a:ext>
            </a:extLst>
          </p:cNvPr>
          <p:cNvSpPr txBox="1">
            <a:spLocks noChangeArrowheads="1"/>
          </p:cNvSpPr>
          <p:nvPr/>
        </p:nvSpPr>
        <p:spPr bwMode="auto">
          <a:xfrm>
            <a:off x="2335213" y="3182938"/>
            <a:ext cx="1981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800">
                <a:latin typeface="Arial" panose="020B0604020202020204" pitchFamily="34" charset="0"/>
              </a:rPr>
              <a:t>Nightguard + cast</a:t>
            </a:r>
          </a:p>
        </p:txBody>
      </p:sp>
      <p:sp>
        <p:nvSpPr>
          <p:cNvPr id="19459" name="Text Box 6">
            <a:extLst>
              <a:ext uri="{FF2B5EF4-FFF2-40B4-BE49-F238E27FC236}">
                <a16:creationId xmlns:a16="http://schemas.microsoft.com/office/drawing/2014/main" id="{ED9EB59C-489D-BFA4-C46E-0CC4AEA67E71}"/>
              </a:ext>
            </a:extLst>
          </p:cNvPr>
          <p:cNvSpPr txBox="1">
            <a:spLocks noChangeArrowheads="1"/>
          </p:cNvSpPr>
          <p:nvPr/>
        </p:nvSpPr>
        <p:spPr bwMode="auto">
          <a:xfrm>
            <a:off x="6813550" y="3241676"/>
            <a:ext cx="238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800">
                <a:latin typeface="Arial" panose="020B0604020202020204" pitchFamily="34" charset="0"/>
              </a:rPr>
              <a:t>Nightguard over teeth</a:t>
            </a:r>
          </a:p>
        </p:txBody>
      </p:sp>
      <p:sp>
        <p:nvSpPr>
          <p:cNvPr id="19460" name="Text Box 7">
            <a:extLst>
              <a:ext uri="{FF2B5EF4-FFF2-40B4-BE49-F238E27FC236}">
                <a16:creationId xmlns:a16="http://schemas.microsoft.com/office/drawing/2014/main" id="{91CD472F-2CD1-6EF6-3C87-C063F0E66C27}"/>
              </a:ext>
            </a:extLst>
          </p:cNvPr>
          <p:cNvSpPr txBox="1">
            <a:spLocks noChangeArrowheads="1"/>
          </p:cNvSpPr>
          <p:nvPr/>
        </p:nvSpPr>
        <p:spPr bwMode="auto">
          <a:xfrm>
            <a:off x="4618038" y="6146801"/>
            <a:ext cx="184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800">
                <a:latin typeface="Arial" panose="020B0604020202020204" pitchFamily="34" charset="0"/>
              </a:rPr>
              <a:t>Acrylic bite plate</a:t>
            </a:r>
          </a:p>
        </p:txBody>
      </p:sp>
      <p:pic>
        <p:nvPicPr>
          <p:cNvPr id="19461" name="Picture 8" descr="13">
            <a:extLst>
              <a:ext uri="{FF2B5EF4-FFF2-40B4-BE49-F238E27FC236}">
                <a16:creationId xmlns:a16="http://schemas.microsoft.com/office/drawing/2014/main" id="{3129C166-2611-00D9-8515-D761A67F7C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911" t="2722" r="16176" b="15401"/>
          <a:stretch>
            <a:fillRect/>
          </a:stretch>
        </p:blipFill>
        <p:spPr bwMode="auto">
          <a:xfrm>
            <a:off x="2263776" y="393700"/>
            <a:ext cx="2265363"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9" descr="12">
            <a:extLst>
              <a:ext uri="{FF2B5EF4-FFF2-40B4-BE49-F238E27FC236}">
                <a16:creationId xmlns:a16="http://schemas.microsoft.com/office/drawing/2014/main" id="{9B106867-DB60-0AF7-A929-86C8E705F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5419"/>
          <a:stretch>
            <a:fillRect/>
          </a:stretch>
        </p:blipFill>
        <p:spPr bwMode="auto">
          <a:xfrm>
            <a:off x="5842001" y="404813"/>
            <a:ext cx="4105275"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0" descr="11">
            <a:extLst>
              <a:ext uri="{FF2B5EF4-FFF2-40B4-BE49-F238E27FC236}">
                <a16:creationId xmlns:a16="http://schemas.microsoft.com/office/drawing/2014/main" id="{E3031C9A-C0E0-1334-744A-499E44C30B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7575"/>
          <a:stretch>
            <a:fillRect/>
          </a:stretch>
        </p:blipFill>
        <p:spPr bwMode="auto">
          <a:xfrm>
            <a:off x="3441701" y="3859213"/>
            <a:ext cx="3984625"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a:extLst>
              <a:ext uri="{FF2B5EF4-FFF2-40B4-BE49-F238E27FC236}">
                <a16:creationId xmlns:a16="http://schemas.microsoft.com/office/drawing/2014/main" id="{D8513B61-06D6-0FF6-0510-86F2EA1D0378}"/>
              </a:ext>
            </a:extLst>
          </p:cNvPr>
          <p:cNvSpPr>
            <a:spLocks noGrp="1" noChangeArrowheads="1"/>
          </p:cNvSpPr>
          <p:nvPr>
            <p:ph type="title"/>
          </p:nvPr>
        </p:nvSpPr>
        <p:spPr>
          <a:xfrm>
            <a:off x="2286000" y="38101"/>
            <a:ext cx="8001000" cy="722313"/>
          </a:xfrm>
        </p:spPr>
        <p:txBody>
          <a:bodyPr>
            <a:normAutofit/>
          </a:bodyPr>
          <a:lstStyle/>
          <a:p>
            <a:pPr>
              <a:defRPr/>
            </a:pPr>
            <a:r>
              <a:rPr lang="en-US" sz="2600">
                <a:solidFill>
                  <a:schemeClr val="tx2">
                    <a:satMod val="200000"/>
                  </a:schemeClr>
                </a:solidFill>
              </a:rPr>
              <a:t>TREATMENT</a:t>
            </a:r>
          </a:p>
        </p:txBody>
      </p:sp>
      <p:sp>
        <p:nvSpPr>
          <p:cNvPr id="20483" name="Rectangle 3">
            <a:extLst>
              <a:ext uri="{FF2B5EF4-FFF2-40B4-BE49-F238E27FC236}">
                <a16:creationId xmlns:a16="http://schemas.microsoft.com/office/drawing/2014/main" id="{1B2DA14F-5506-F437-457F-BDDBDDA9EA99}"/>
              </a:ext>
            </a:extLst>
          </p:cNvPr>
          <p:cNvSpPr>
            <a:spLocks noGrp="1"/>
          </p:cNvSpPr>
          <p:nvPr>
            <p:ph sz="quarter" idx="1"/>
          </p:nvPr>
        </p:nvSpPr>
        <p:spPr>
          <a:xfrm>
            <a:off x="1790700" y="382589"/>
            <a:ext cx="8216900" cy="3538537"/>
          </a:xfrm>
        </p:spPr>
        <p:txBody>
          <a:bodyPr/>
          <a:lstStyle/>
          <a:p>
            <a:pPr marL="547688" indent="-411163" algn="just">
              <a:spcBef>
                <a:spcPct val="0"/>
              </a:spcBef>
              <a:spcAft>
                <a:spcPct val="40000"/>
              </a:spcAft>
              <a:buClr>
                <a:srgbClr val="008000"/>
              </a:buClr>
              <a:buNone/>
            </a:pPr>
            <a:endParaRPr lang="en-US" altLang="en-US" sz="2000" b="1">
              <a:solidFill>
                <a:srgbClr val="FF0000"/>
              </a:solidFill>
            </a:endParaRPr>
          </a:p>
          <a:p>
            <a:pPr marL="1258888" lvl="1" indent="-533400" algn="just">
              <a:spcBef>
                <a:spcPct val="0"/>
              </a:spcBef>
              <a:spcAft>
                <a:spcPct val="40000"/>
              </a:spcAft>
              <a:buClr>
                <a:srgbClr val="008000"/>
              </a:buClr>
              <a:buSzPct val="120000"/>
              <a:buFontTx/>
              <a:buChar char="•"/>
            </a:pPr>
            <a:r>
              <a:rPr lang="en-US" altLang="en-US" sz="2000"/>
              <a:t>The damage to teeth caused by attrition is best repaired with replacement crowns or onlays.</a:t>
            </a:r>
          </a:p>
          <a:p>
            <a:pPr marL="1258888" lvl="1" indent="-533400" algn="just">
              <a:spcBef>
                <a:spcPct val="0"/>
              </a:spcBef>
              <a:spcAft>
                <a:spcPct val="40000"/>
              </a:spcAft>
              <a:buClr>
                <a:srgbClr val="008000"/>
              </a:buClr>
              <a:buSzPct val="120000"/>
              <a:buFontTx/>
              <a:buChar char="•"/>
            </a:pPr>
            <a:r>
              <a:rPr lang="en-US" altLang="en-US" sz="2000"/>
              <a:t>They restore the size of the shortened and flattened teeth.</a:t>
            </a:r>
          </a:p>
          <a:p>
            <a:pPr marL="1258888" lvl="1" indent="-533400" algn="just">
              <a:spcBef>
                <a:spcPct val="0"/>
              </a:spcBef>
              <a:spcAft>
                <a:spcPct val="40000"/>
              </a:spcAft>
              <a:buClr>
                <a:srgbClr val="008000"/>
              </a:buClr>
              <a:buSzPct val="120000"/>
              <a:buFontTx/>
              <a:buChar char="•"/>
            </a:pPr>
            <a:r>
              <a:rPr lang="en-US" altLang="en-US" sz="2000"/>
              <a:t>The bite and chewing relationship (occlusion) between the upper and lower teeth will be restored.</a:t>
            </a:r>
          </a:p>
          <a:p>
            <a:pPr marL="1258888" lvl="1" indent="-533400" algn="just">
              <a:spcBef>
                <a:spcPct val="0"/>
              </a:spcBef>
              <a:spcAft>
                <a:spcPct val="40000"/>
              </a:spcAft>
              <a:buClr>
                <a:srgbClr val="008000"/>
              </a:buClr>
              <a:buSzPct val="120000"/>
              <a:buFontTx/>
              <a:buChar char="•"/>
            </a:pPr>
            <a:r>
              <a:rPr lang="en-US" altLang="en-US" sz="2000"/>
              <a:t>Any sensitivity to hot and cold is eliminated by covering the previously exposed dentine by dentin bonding agents.</a:t>
            </a:r>
          </a:p>
          <a:p>
            <a:pPr marL="1258888" lvl="1" indent="-533400" algn="just">
              <a:spcBef>
                <a:spcPct val="0"/>
              </a:spcBef>
              <a:spcAft>
                <a:spcPct val="40000"/>
              </a:spcAft>
              <a:buClr>
                <a:srgbClr val="008000"/>
              </a:buClr>
              <a:buSzPct val="120000"/>
              <a:buFontTx/>
              <a:buChar char="•"/>
            </a:pPr>
            <a:r>
              <a:rPr lang="en-US" altLang="en-US" sz="2000"/>
              <a:t>The aesthetics of the teeth, mouth and face can be improved dramatically.</a:t>
            </a:r>
          </a:p>
        </p:txBody>
      </p:sp>
      <p:pic>
        <p:nvPicPr>
          <p:cNvPr id="20484" name="Picture 6" descr="10">
            <a:extLst>
              <a:ext uri="{FF2B5EF4-FFF2-40B4-BE49-F238E27FC236}">
                <a16:creationId xmlns:a16="http://schemas.microsoft.com/office/drawing/2014/main" id="{A368A7CF-BFAD-0E8F-6B7B-7CD0F64B0A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9212"/>
          <a:stretch>
            <a:fillRect/>
          </a:stretch>
        </p:blipFill>
        <p:spPr bwMode="auto">
          <a:xfrm>
            <a:off x="2846389" y="4240214"/>
            <a:ext cx="3525837"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9">
            <a:extLst>
              <a:ext uri="{FF2B5EF4-FFF2-40B4-BE49-F238E27FC236}">
                <a16:creationId xmlns:a16="http://schemas.microsoft.com/office/drawing/2014/main" id="{012576F0-9C25-7693-EBCB-226CB808B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4542"/>
          <a:stretch>
            <a:fillRect/>
          </a:stretch>
        </p:blipFill>
        <p:spPr bwMode="auto">
          <a:xfrm>
            <a:off x="6843713" y="4291014"/>
            <a:ext cx="3548062"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8">
            <a:extLst>
              <a:ext uri="{FF2B5EF4-FFF2-40B4-BE49-F238E27FC236}">
                <a16:creationId xmlns:a16="http://schemas.microsoft.com/office/drawing/2014/main" id="{6F3A83F5-C880-4509-F666-FFAC84B97F51}"/>
              </a:ext>
            </a:extLst>
          </p:cNvPr>
          <p:cNvSpPr txBox="1">
            <a:spLocks noChangeArrowheads="1"/>
          </p:cNvSpPr>
          <p:nvPr/>
        </p:nvSpPr>
        <p:spPr bwMode="auto">
          <a:xfrm>
            <a:off x="3649663" y="6116638"/>
            <a:ext cx="188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800">
                <a:latin typeface="Arial" panose="020B0604020202020204" pitchFamily="34" charset="0"/>
              </a:rPr>
              <a:t>Before treatment</a:t>
            </a:r>
          </a:p>
        </p:txBody>
      </p:sp>
      <p:sp>
        <p:nvSpPr>
          <p:cNvPr id="20487" name="Text Box 9">
            <a:extLst>
              <a:ext uri="{FF2B5EF4-FFF2-40B4-BE49-F238E27FC236}">
                <a16:creationId xmlns:a16="http://schemas.microsoft.com/office/drawing/2014/main" id="{33CAF43C-3FD7-A949-5544-F7BA9C3451E1}"/>
              </a:ext>
            </a:extLst>
          </p:cNvPr>
          <p:cNvSpPr txBox="1">
            <a:spLocks noChangeArrowheads="1"/>
          </p:cNvSpPr>
          <p:nvPr/>
        </p:nvSpPr>
        <p:spPr bwMode="auto">
          <a:xfrm>
            <a:off x="7389813" y="6078538"/>
            <a:ext cx="2774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800">
                <a:latin typeface="Arial" panose="020B0604020202020204" pitchFamily="34" charset="0"/>
              </a:rPr>
              <a:t>After replacement crowns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4847D55-F40F-87EF-DB8F-1F9AEDF4F17D}"/>
              </a:ext>
            </a:extLst>
          </p:cNvPr>
          <p:cNvSpPr>
            <a:spLocks noGrp="1" noChangeArrowheads="1"/>
          </p:cNvSpPr>
          <p:nvPr>
            <p:ph type="title"/>
          </p:nvPr>
        </p:nvSpPr>
        <p:spPr>
          <a:xfrm>
            <a:off x="2209800" y="177800"/>
            <a:ext cx="8305800" cy="393700"/>
          </a:xfrm>
        </p:spPr>
        <p:txBody>
          <a:bodyPr rtlCol="0">
            <a:normAutofit fontScale="90000"/>
          </a:bodyPr>
          <a:lstStyle/>
          <a:p>
            <a:pPr>
              <a:defRPr/>
            </a:pPr>
            <a:r>
              <a:rPr lang="en-US" sz="2600">
                <a:solidFill>
                  <a:schemeClr val="tx2">
                    <a:satMod val="200000"/>
                  </a:schemeClr>
                </a:solidFill>
              </a:rPr>
              <a:t>ABRASION</a:t>
            </a:r>
          </a:p>
        </p:txBody>
      </p:sp>
      <p:sp>
        <p:nvSpPr>
          <p:cNvPr id="21507" name="Rectangle 3">
            <a:extLst>
              <a:ext uri="{FF2B5EF4-FFF2-40B4-BE49-F238E27FC236}">
                <a16:creationId xmlns:a16="http://schemas.microsoft.com/office/drawing/2014/main" id="{9CEF105E-675D-2602-6D9F-62C4C210AF5D}"/>
              </a:ext>
            </a:extLst>
          </p:cNvPr>
          <p:cNvSpPr>
            <a:spLocks noGrp="1"/>
          </p:cNvSpPr>
          <p:nvPr>
            <p:ph sz="quarter" idx="1"/>
          </p:nvPr>
        </p:nvSpPr>
        <p:spPr>
          <a:xfrm>
            <a:off x="2120900" y="736601"/>
            <a:ext cx="8369300" cy="5946775"/>
          </a:xfrm>
        </p:spPr>
        <p:txBody>
          <a:bodyPr/>
          <a:lstStyle/>
          <a:p>
            <a:pPr marL="533400" indent="-533400" algn="just">
              <a:spcBef>
                <a:spcPct val="0"/>
              </a:spcBef>
              <a:spcAft>
                <a:spcPct val="40000"/>
              </a:spcAft>
            </a:pPr>
            <a:r>
              <a:rPr lang="en-US" altLang="en-US" sz="1800" b="1">
                <a:solidFill>
                  <a:srgbClr val="FF0000"/>
                </a:solidFill>
              </a:rPr>
              <a:t>DEFINITION</a:t>
            </a:r>
          </a:p>
          <a:p>
            <a:pPr marL="533400" indent="-533400" algn="just">
              <a:spcBef>
                <a:spcPct val="0"/>
              </a:spcBef>
              <a:spcAft>
                <a:spcPct val="40000"/>
              </a:spcAft>
              <a:buClr>
                <a:srgbClr val="000066"/>
              </a:buClr>
              <a:buNone/>
            </a:pPr>
            <a:r>
              <a:rPr lang="en-US" altLang="en-US" sz="1800"/>
              <a:t>	Abrasion is the pathologic wearing away of tooth substance through some abnormal mechanical process.</a:t>
            </a:r>
          </a:p>
          <a:p>
            <a:pPr marL="533400" indent="-533400" algn="just">
              <a:spcBef>
                <a:spcPct val="0"/>
              </a:spcBef>
              <a:spcAft>
                <a:spcPct val="40000"/>
              </a:spcAft>
            </a:pPr>
            <a:r>
              <a:rPr lang="en-US" altLang="en-US" sz="1800" b="1">
                <a:solidFill>
                  <a:srgbClr val="FF0000"/>
                </a:solidFill>
              </a:rPr>
              <a:t>SITE</a:t>
            </a:r>
          </a:p>
          <a:p>
            <a:pPr marL="533400" indent="-533400" algn="just">
              <a:spcBef>
                <a:spcPct val="0"/>
              </a:spcBef>
              <a:spcAft>
                <a:spcPct val="40000"/>
              </a:spcAft>
              <a:buClr>
                <a:srgbClr val="000066"/>
              </a:buClr>
              <a:buNone/>
            </a:pPr>
            <a:r>
              <a:rPr lang="en-US" altLang="en-US" sz="1800"/>
              <a:t>	Abrasion usually occurs on the exposed root surfaces of teeth, but under certain circumstances it may be seen elsewhere, such as on incisal or proximal surfaces.</a:t>
            </a:r>
          </a:p>
          <a:p>
            <a:pPr marL="533400" indent="-533400" algn="just">
              <a:spcBef>
                <a:spcPct val="0"/>
              </a:spcBef>
              <a:spcAft>
                <a:spcPct val="40000"/>
              </a:spcAft>
            </a:pPr>
            <a:r>
              <a:rPr lang="en-US" altLang="en-US" sz="1800" b="1">
                <a:solidFill>
                  <a:srgbClr val="FF0000"/>
                </a:solidFill>
              </a:rPr>
              <a:t>CAUSES</a:t>
            </a:r>
          </a:p>
          <a:p>
            <a:pPr marL="863600" lvl="1" indent="-457200" algn="just">
              <a:spcBef>
                <a:spcPct val="0"/>
              </a:spcBef>
              <a:spcAft>
                <a:spcPct val="40000"/>
              </a:spcAft>
              <a:buClr>
                <a:srgbClr val="000066"/>
              </a:buClr>
              <a:buFontTx/>
              <a:buAutoNum type="arabicPeriod"/>
            </a:pPr>
            <a:r>
              <a:rPr lang="en-US" altLang="en-US" sz="1800"/>
              <a:t>The most common cause of abrasion of root surfaces is the use of an abrasive dentifrice. Although modern dentifrices are not sufficiently abrasive to damage intact enamel severely, they can cause remarkable wear of cementum and dentin if the toothbrush carrying the dentifrice is injudiciously used, particularly in a horizontal rather than vertical direction.</a:t>
            </a:r>
          </a:p>
          <a:p>
            <a:pPr marL="863600" lvl="1" indent="-457200" algn="just">
              <a:spcBef>
                <a:spcPct val="0"/>
              </a:spcBef>
              <a:spcAft>
                <a:spcPct val="40000"/>
              </a:spcAft>
              <a:buClr>
                <a:srgbClr val="000066"/>
              </a:buClr>
              <a:buFontTx/>
              <a:buAutoNum type="arabicPeriod"/>
            </a:pPr>
            <a:r>
              <a:rPr lang="en-US" altLang="en-US" sz="1800"/>
              <a:t>The habitual opening of bobby pins with the teeth may result in a notching of the incisal edge of one maxillary central incisor. Similar notching may be noted  in carpenters, shoemakers or tailors who hold nails, tacks, or pins between</a:t>
            </a:r>
            <a:r>
              <a:rPr lang="en-US" altLang="en-US" sz="2000"/>
              <a:t> </a:t>
            </a:r>
            <a:r>
              <a:rPr lang="en-US" altLang="en-US" sz="1800"/>
              <a:t>their teeth.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26B1FD17-8803-F56F-0BAB-72CA109B2E87}"/>
              </a:ext>
            </a:extLst>
          </p:cNvPr>
          <p:cNvSpPr>
            <a:spLocks noGrp="1" noChangeArrowheads="1"/>
          </p:cNvSpPr>
          <p:nvPr>
            <p:ph type="title"/>
          </p:nvPr>
        </p:nvSpPr>
        <p:spPr>
          <a:xfrm>
            <a:off x="2195513" y="439738"/>
            <a:ext cx="8305800" cy="393700"/>
          </a:xfrm>
        </p:spPr>
        <p:txBody>
          <a:bodyPr rtlCol="0">
            <a:normAutofit fontScale="90000"/>
          </a:bodyPr>
          <a:lstStyle/>
          <a:p>
            <a:pPr>
              <a:defRPr/>
            </a:pPr>
            <a:r>
              <a:rPr lang="en-US" sz="2600">
                <a:solidFill>
                  <a:schemeClr val="tx2">
                    <a:satMod val="200000"/>
                  </a:schemeClr>
                </a:solidFill>
              </a:rPr>
              <a:t>ABRASION</a:t>
            </a:r>
          </a:p>
        </p:txBody>
      </p:sp>
      <p:sp>
        <p:nvSpPr>
          <p:cNvPr id="22531" name="Rectangle 3">
            <a:extLst>
              <a:ext uri="{FF2B5EF4-FFF2-40B4-BE49-F238E27FC236}">
                <a16:creationId xmlns:a16="http://schemas.microsoft.com/office/drawing/2014/main" id="{9E254ACC-F5A2-67D3-C2E7-75E2D4BF3748}"/>
              </a:ext>
            </a:extLst>
          </p:cNvPr>
          <p:cNvSpPr>
            <a:spLocks noGrp="1"/>
          </p:cNvSpPr>
          <p:nvPr>
            <p:ph sz="quarter" idx="1"/>
          </p:nvPr>
        </p:nvSpPr>
        <p:spPr>
          <a:xfrm>
            <a:off x="2108200" y="1184276"/>
            <a:ext cx="8369300" cy="5122863"/>
          </a:xfrm>
        </p:spPr>
        <p:txBody>
          <a:bodyPr/>
          <a:lstStyle/>
          <a:p>
            <a:pPr marL="863600" lvl="1" indent="-457200" algn="just">
              <a:spcBef>
                <a:spcPct val="0"/>
              </a:spcBef>
              <a:spcAft>
                <a:spcPct val="40000"/>
              </a:spcAft>
              <a:buClr>
                <a:srgbClr val="000066"/>
              </a:buClr>
              <a:buNone/>
            </a:pPr>
            <a:r>
              <a:rPr lang="en-US" altLang="en-US" sz="2000"/>
              <a:t>3.	Habitual pipe smokers may develop notching of the teeth that conforms to the shape of the pipe stem</a:t>
            </a:r>
          </a:p>
          <a:p>
            <a:pPr marL="863600" lvl="1" indent="-457200" algn="just">
              <a:spcBef>
                <a:spcPct val="0"/>
              </a:spcBef>
              <a:spcAft>
                <a:spcPct val="40000"/>
              </a:spcAft>
              <a:buClr>
                <a:srgbClr val="000066"/>
              </a:buClr>
              <a:buFontTx/>
              <a:buAutoNum type="arabicPeriod" startAt="4"/>
            </a:pPr>
            <a:r>
              <a:rPr lang="en-US" altLang="en-US" sz="2000"/>
              <a:t>The improper use of dental floss and toothpicks may produce lesions on the proximal exposed root surface.</a:t>
            </a:r>
          </a:p>
          <a:p>
            <a:pPr marL="533400" indent="-533400" algn="just">
              <a:spcBef>
                <a:spcPct val="0"/>
              </a:spcBef>
              <a:spcAft>
                <a:spcPct val="40000"/>
              </a:spcAft>
              <a:buClr>
                <a:srgbClr val="000066"/>
              </a:buClr>
              <a:buBlip>
                <a:blip r:embed="rId2"/>
              </a:buBlip>
            </a:pPr>
            <a:r>
              <a:rPr lang="en-US" altLang="en-US" sz="2000" b="1">
                <a:solidFill>
                  <a:srgbClr val="FF0000"/>
                </a:solidFill>
              </a:rPr>
              <a:t>CLINICAL FEATURES</a:t>
            </a:r>
          </a:p>
          <a:p>
            <a:pPr marL="863600" lvl="1" indent="-457200" algn="just">
              <a:spcBef>
                <a:spcPct val="0"/>
              </a:spcBef>
              <a:spcAft>
                <a:spcPct val="40000"/>
              </a:spcAft>
              <a:buClr>
                <a:srgbClr val="008000"/>
              </a:buClr>
              <a:buSzPct val="120000"/>
              <a:buFontTx/>
              <a:buChar char="•"/>
            </a:pPr>
            <a:r>
              <a:rPr lang="en-US" altLang="en-US" sz="2000"/>
              <a:t>Abrasion caused by a dentifrice manifests itself usually as a V-shaped or wedge-shaped ditch on the root side of the cementoenamel junction in teeth with some gingival recession.</a:t>
            </a:r>
          </a:p>
          <a:p>
            <a:pPr marL="863600" lvl="1" indent="-457200" algn="just">
              <a:spcBef>
                <a:spcPct val="0"/>
              </a:spcBef>
              <a:spcAft>
                <a:spcPct val="40000"/>
              </a:spcAft>
              <a:buClr>
                <a:srgbClr val="008000"/>
              </a:buClr>
              <a:buSzPct val="120000"/>
              <a:buFontTx/>
              <a:buChar char="•"/>
            </a:pPr>
            <a:r>
              <a:rPr lang="en-US" altLang="en-US" sz="2000"/>
              <a:t>The angle formed in the depth of the lesion, as well as that at the enamel edge, is a rather sharp one, and the exposed dentin appears highly polished.</a:t>
            </a:r>
          </a:p>
          <a:p>
            <a:pPr marL="863600" lvl="1" indent="-457200" algn="just">
              <a:spcBef>
                <a:spcPct val="0"/>
              </a:spcBef>
              <a:spcAft>
                <a:spcPct val="40000"/>
              </a:spcAft>
              <a:buClr>
                <a:srgbClr val="008000"/>
              </a:buClr>
              <a:buSzPct val="120000"/>
              <a:buFontTx/>
              <a:buChar char="•"/>
            </a:pPr>
            <a:r>
              <a:rPr lang="en-US" altLang="en-US" sz="2000"/>
              <a:t>The fact that abrasion was more common on the left side of the mouth in right-handed people, and vice versa, suggested that improper toothbrushing caused abrasion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21">
            <a:extLst>
              <a:ext uri="{FF2B5EF4-FFF2-40B4-BE49-F238E27FC236}">
                <a16:creationId xmlns:a16="http://schemas.microsoft.com/office/drawing/2014/main" id="{D364D648-02CF-E280-2475-5D1534901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675" y="1143000"/>
            <a:ext cx="6623050" cy="43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24">
            <a:extLst>
              <a:ext uri="{FF2B5EF4-FFF2-40B4-BE49-F238E27FC236}">
                <a16:creationId xmlns:a16="http://schemas.microsoft.com/office/drawing/2014/main" id="{9AF51D90-C44A-B39D-D836-333DC84E2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826" y="1333501"/>
            <a:ext cx="6354763"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CB73D805-5628-C090-FDA7-F1EE2C2B7D93}"/>
              </a:ext>
            </a:extLst>
          </p:cNvPr>
          <p:cNvSpPr>
            <a:spLocks noGrp="1"/>
          </p:cNvSpPr>
          <p:nvPr>
            <p:ph type="ctrTitle"/>
          </p:nvPr>
        </p:nvSpPr>
        <p:spPr>
          <a:xfrm>
            <a:off x="2209800" y="381000"/>
            <a:ext cx="7772400" cy="914400"/>
          </a:xfrm>
        </p:spPr>
        <p:txBody>
          <a:bodyPr/>
          <a:lstStyle/>
          <a:p>
            <a:pPr eaLnBrk="1" hangingPunct="1"/>
            <a:r>
              <a:rPr altLang="en-US" sz="3600" b="1">
                <a:latin typeface="Times New Roman" panose="02020603050405020304" pitchFamily="18" charset="0"/>
                <a:cs typeface="Times New Roman" panose="02020603050405020304" pitchFamily="18" charset="0"/>
              </a:rPr>
              <a:t>Specific learning Objectives </a:t>
            </a:r>
            <a:endParaRPr altLang="en-US" sz="3600">
              <a:latin typeface="Times New Roman" panose="02020603050405020304" pitchFamily="18" charset="0"/>
              <a:cs typeface="Times New Roman" panose="02020603050405020304" pitchFamily="18" charset="0"/>
            </a:endParaRPr>
          </a:p>
        </p:txBody>
      </p:sp>
      <p:sp>
        <p:nvSpPr>
          <p:cNvPr id="8195" name="Subtitle 1">
            <a:extLst>
              <a:ext uri="{FF2B5EF4-FFF2-40B4-BE49-F238E27FC236}">
                <a16:creationId xmlns:a16="http://schemas.microsoft.com/office/drawing/2014/main" id="{46290ADA-1A4B-B010-B7AF-4B17C72E8CAD}"/>
              </a:ext>
            </a:extLst>
          </p:cNvPr>
          <p:cNvSpPr>
            <a:spLocks noGrp="1"/>
          </p:cNvSpPr>
          <p:nvPr>
            <p:ph type="subTitle" idx="1"/>
          </p:nvPr>
        </p:nvSpPr>
        <p:spPr>
          <a:xfrm>
            <a:off x="1943100" y="2047875"/>
            <a:ext cx="7924800" cy="4724400"/>
          </a:xfrm>
        </p:spPr>
        <p:txBody>
          <a:bodyPr/>
          <a:lstStyle/>
          <a:p>
            <a:r>
              <a:rPr lang="en-US" altLang="en-US" sz="1800">
                <a:solidFill>
                  <a:schemeClr val="bg1"/>
                </a:solidFill>
                <a:latin typeface="Times New Roman" panose="02020603050405020304" pitchFamily="18" charset="0"/>
                <a:cs typeface="Times New Roman" panose="02020603050405020304" pitchFamily="18" charset="0"/>
              </a:rPr>
              <a:t>At the end of this presentation the learner is expected to know ;</a:t>
            </a:r>
            <a:endParaRPr lang="en-US" altLang="en-US" sz="1800">
              <a:solidFill>
                <a:schemeClr val="bg1"/>
              </a:solidFill>
            </a:endParaRPr>
          </a:p>
          <a:p>
            <a:endParaRPr lang="en-IN" altLang="en-US"/>
          </a:p>
        </p:txBody>
      </p:sp>
      <p:graphicFrame>
        <p:nvGraphicFramePr>
          <p:cNvPr id="6" name="Table 5">
            <a:extLst>
              <a:ext uri="{FF2B5EF4-FFF2-40B4-BE49-F238E27FC236}">
                <a16:creationId xmlns:a16="http://schemas.microsoft.com/office/drawing/2014/main" id="{0CD5236B-3A83-65F3-2BF7-2504FDA8B9B9}"/>
              </a:ext>
            </a:extLst>
          </p:cNvPr>
          <p:cNvGraphicFramePr>
            <a:graphicFrameLocks noGrp="1"/>
          </p:cNvGraphicFramePr>
          <p:nvPr/>
        </p:nvGraphicFramePr>
        <p:xfrm>
          <a:off x="1943100" y="3081338"/>
          <a:ext cx="8305800" cy="3776662"/>
        </p:xfrm>
        <a:graphic>
          <a:graphicData uri="http://schemas.openxmlformats.org/drawingml/2006/table">
            <a:tbl>
              <a:tblPr firstRow="1" bandRow="1">
                <a:tableStyleId>{5C22544A-7EE6-4342-B048-85BDC9FD1C3A}</a:tableStyleId>
              </a:tblPr>
              <a:tblGrid>
                <a:gridCol w="2589787">
                  <a:extLst>
                    <a:ext uri="{9D8B030D-6E8A-4147-A177-3AD203B41FA5}">
                      <a16:colId xmlns:a16="http://schemas.microsoft.com/office/drawing/2014/main" val="20000"/>
                    </a:ext>
                  </a:extLst>
                </a:gridCol>
                <a:gridCol w="4276160">
                  <a:extLst>
                    <a:ext uri="{9D8B030D-6E8A-4147-A177-3AD203B41FA5}">
                      <a16:colId xmlns:a16="http://schemas.microsoft.com/office/drawing/2014/main" val="20001"/>
                    </a:ext>
                  </a:extLst>
                </a:gridCol>
                <a:gridCol w="1439853">
                  <a:extLst>
                    <a:ext uri="{9D8B030D-6E8A-4147-A177-3AD203B41FA5}">
                      <a16:colId xmlns:a16="http://schemas.microsoft.com/office/drawing/2014/main" val="20002"/>
                    </a:ext>
                  </a:extLst>
                </a:gridCol>
              </a:tblGrid>
              <a:tr h="562301">
                <a:tc>
                  <a:txBody>
                    <a:bodyPr/>
                    <a:lstStyle/>
                    <a:p>
                      <a:r>
                        <a:rPr lang="en-US" sz="1800" dirty="0"/>
                        <a:t>Core areas* </a:t>
                      </a:r>
                    </a:p>
                  </a:txBody>
                  <a:tcPr marT="45727" marB="45727"/>
                </a:tc>
                <a:tc>
                  <a:txBody>
                    <a:bodyPr/>
                    <a:lstStyle/>
                    <a:p>
                      <a:r>
                        <a:rPr lang="en-US" sz="1800" dirty="0"/>
                        <a:t>Domain</a:t>
                      </a:r>
                      <a:r>
                        <a:rPr lang="en-US" sz="1800" baseline="0" dirty="0"/>
                        <a:t> **</a:t>
                      </a:r>
                      <a:endParaRPr lang="en-US" sz="1800" dirty="0"/>
                    </a:p>
                  </a:txBody>
                  <a:tcPr marT="45727" marB="45727"/>
                </a:tc>
                <a:tc>
                  <a:txBody>
                    <a:bodyPr/>
                    <a:lstStyle/>
                    <a:p>
                      <a:r>
                        <a:rPr lang="en-US" sz="1800" dirty="0"/>
                        <a:t>Category #</a:t>
                      </a:r>
                    </a:p>
                  </a:txBody>
                  <a:tcPr marT="45727" marB="45727"/>
                </a:tc>
                <a:extLst>
                  <a:ext uri="{0D108BD9-81ED-4DB2-BD59-A6C34878D82A}">
                    <a16:rowId xmlns:a16="http://schemas.microsoft.com/office/drawing/2014/main" val="10000"/>
                  </a:ext>
                </a:extLst>
              </a:tr>
              <a:tr h="6549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Times New Roman" pitchFamily="18" charset="0"/>
                          <a:cs typeface="Times New Roman" pitchFamily="18" charset="0"/>
                        </a:rPr>
                        <a:t>Introduction</a:t>
                      </a:r>
                    </a:p>
                    <a:p>
                      <a:endParaRPr lang="en-US" sz="1800" dirty="0"/>
                    </a:p>
                  </a:txBody>
                  <a:tcPr marT="45727" marB="45727"/>
                </a:tc>
                <a:tc>
                  <a:txBody>
                    <a:bodyPr/>
                    <a:lstStyle/>
                    <a:p>
                      <a:r>
                        <a:rPr lang="en-US" sz="1800" dirty="0"/>
                        <a:t>Cognitive</a:t>
                      </a:r>
                    </a:p>
                  </a:txBody>
                  <a:tcPr marT="45727" marB="45727"/>
                </a:tc>
                <a:tc>
                  <a:txBody>
                    <a:bodyPr/>
                    <a:lstStyle/>
                    <a:p>
                      <a:r>
                        <a:rPr lang="en-US" sz="1800" dirty="0"/>
                        <a:t>Must know</a:t>
                      </a:r>
                    </a:p>
                  </a:txBody>
                  <a:tcPr marT="45727" marB="45727"/>
                </a:tc>
                <a:extLst>
                  <a:ext uri="{0D108BD9-81ED-4DB2-BD59-A6C34878D82A}">
                    <a16:rowId xmlns:a16="http://schemas.microsoft.com/office/drawing/2014/main" val="10001"/>
                  </a:ext>
                </a:extLst>
              </a:tr>
              <a:tr h="687986">
                <a:tc>
                  <a:txBody>
                    <a:bodyPr/>
                    <a:lstStyle/>
                    <a:p>
                      <a:pPr eaLnBrk="1" hangingPunct="1"/>
                      <a:r>
                        <a:rPr lang="en-US" altLang="en-US" sz="1800" dirty="0">
                          <a:latin typeface="Times New Roman" pitchFamily="18" charset="0"/>
                          <a:cs typeface="Times New Roman" pitchFamily="18" charset="0"/>
                        </a:rPr>
                        <a:t>Definitions</a:t>
                      </a:r>
                      <a:endParaRPr lang="en-US" sz="1800" dirty="0"/>
                    </a:p>
                  </a:txBody>
                  <a:tcPr marT="45727" marB="45727"/>
                </a:tc>
                <a:tc>
                  <a:txBody>
                    <a:bodyPr/>
                    <a:lstStyle/>
                    <a:p>
                      <a:r>
                        <a:rPr lang="en-US" sz="1800" dirty="0"/>
                        <a:t>Cognitive</a:t>
                      </a:r>
                    </a:p>
                  </a:txBody>
                  <a:tcPr marT="45727" marB="45727"/>
                </a:tc>
                <a:tc>
                  <a:txBody>
                    <a:bodyPr/>
                    <a:lstStyle/>
                    <a:p>
                      <a:r>
                        <a:rPr lang="en-US" sz="1800" dirty="0"/>
                        <a:t>Must know</a:t>
                      </a:r>
                    </a:p>
                  </a:txBody>
                  <a:tcPr marT="45727" marB="45727"/>
                </a:tc>
                <a:extLst>
                  <a:ext uri="{0D108BD9-81ED-4DB2-BD59-A6C34878D82A}">
                    <a16:rowId xmlns:a16="http://schemas.microsoft.com/office/drawing/2014/main" val="10002"/>
                  </a:ext>
                </a:extLst>
              </a:tr>
              <a:tr h="9356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Times New Roman" pitchFamily="18" charset="0"/>
                          <a:cs typeface="Times New Roman" pitchFamily="18" charset="0"/>
                        </a:rPr>
                        <a:t>Classifications </a:t>
                      </a:r>
                    </a:p>
                    <a:p>
                      <a:endParaRPr lang="en-US" sz="1800" dirty="0"/>
                    </a:p>
                  </a:txBody>
                  <a:tcPr marT="45727" marB="45727"/>
                </a:tc>
                <a:tc>
                  <a:txBody>
                    <a:bodyPr/>
                    <a:lstStyle/>
                    <a:p>
                      <a:r>
                        <a:rPr lang="en-US" sz="1800" dirty="0"/>
                        <a:t>Cognitive</a:t>
                      </a:r>
                    </a:p>
                  </a:txBody>
                  <a:tcPr marT="45727" marB="45727"/>
                </a:tc>
                <a:tc>
                  <a:txBody>
                    <a:bodyPr/>
                    <a:lstStyle/>
                    <a:p>
                      <a:r>
                        <a:rPr lang="en-US" sz="1800" dirty="0"/>
                        <a:t>Must know</a:t>
                      </a:r>
                    </a:p>
                  </a:txBody>
                  <a:tcPr marT="45727" marB="45727"/>
                </a:tc>
                <a:extLst>
                  <a:ext uri="{0D108BD9-81ED-4DB2-BD59-A6C34878D82A}">
                    <a16:rowId xmlns:a16="http://schemas.microsoft.com/office/drawing/2014/main" val="10003"/>
                  </a:ext>
                </a:extLst>
              </a:tr>
              <a:tr h="935695">
                <a:tc>
                  <a:txBody>
                    <a:bodyPr/>
                    <a:lstStyle/>
                    <a:p>
                      <a:endParaRPr lang="en-US" sz="1800" dirty="0"/>
                    </a:p>
                  </a:txBody>
                  <a:tcPr marT="45727" marB="45727"/>
                </a:tc>
                <a:tc>
                  <a:txBody>
                    <a:bodyPr/>
                    <a:lstStyle/>
                    <a:p>
                      <a:endParaRPr lang="en-US" sz="1800" dirty="0"/>
                    </a:p>
                  </a:txBody>
                  <a:tcPr marT="45727" marB="45727"/>
                </a:tc>
                <a:tc>
                  <a:txBody>
                    <a:bodyPr/>
                    <a:lstStyle/>
                    <a:p>
                      <a:endParaRPr lang="en-US" sz="1800" dirty="0"/>
                    </a:p>
                  </a:txBody>
                  <a:tcPr marT="45727" marB="45727"/>
                </a:tc>
                <a:extLst>
                  <a:ext uri="{0D108BD9-81ED-4DB2-BD59-A6C34878D82A}">
                    <a16:rowId xmlns:a16="http://schemas.microsoft.com/office/drawing/2014/main" val="10004"/>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25">
            <a:extLst>
              <a:ext uri="{FF2B5EF4-FFF2-40B4-BE49-F238E27FC236}">
                <a16:creationId xmlns:a16="http://schemas.microsoft.com/office/drawing/2014/main" id="{3890241B-CD52-E80D-32AF-BEFFFDFF7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426" y="1204913"/>
            <a:ext cx="6526213" cy="458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C784E58E-5E9D-6674-797D-E5E89BF7B26A}"/>
              </a:ext>
            </a:extLst>
          </p:cNvPr>
          <p:cNvSpPr>
            <a:spLocks noGrp="1" noChangeArrowheads="1"/>
          </p:cNvSpPr>
          <p:nvPr>
            <p:ph type="title"/>
          </p:nvPr>
        </p:nvSpPr>
        <p:spPr>
          <a:xfrm>
            <a:off x="2132013" y="244475"/>
            <a:ext cx="8305800" cy="393700"/>
          </a:xfrm>
        </p:spPr>
        <p:txBody>
          <a:bodyPr rtlCol="0">
            <a:normAutofit fontScale="90000"/>
          </a:bodyPr>
          <a:lstStyle/>
          <a:p>
            <a:pPr>
              <a:defRPr/>
            </a:pPr>
            <a:r>
              <a:rPr lang="en-US" sz="2600">
                <a:solidFill>
                  <a:schemeClr val="tx2">
                    <a:satMod val="200000"/>
                  </a:schemeClr>
                </a:solidFill>
              </a:rPr>
              <a:t>ABRASION</a:t>
            </a:r>
          </a:p>
        </p:txBody>
      </p:sp>
      <p:sp>
        <p:nvSpPr>
          <p:cNvPr id="26627" name="Rectangle 3">
            <a:extLst>
              <a:ext uri="{FF2B5EF4-FFF2-40B4-BE49-F238E27FC236}">
                <a16:creationId xmlns:a16="http://schemas.microsoft.com/office/drawing/2014/main" id="{F623D50E-8524-9D2F-019C-4C4374CE6E75}"/>
              </a:ext>
            </a:extLst>
          </p:cNvPr>
          <p:cNvSpPr>
            <a:spLocks noGrp="1"/>
          </p:cNvSpPr>
          <p:nvPr>
            <p:ph sz="quarter" idx="1"/>
          </p:nvPr>
        </p:nvSpPr>
        <p:spPr>
          <a:xfrm>
            <a:off x="2132013" y="936625"/>
            <a:ext cx="8369300" cy="5697538"/>
          </a:xfrm>
        </p:spPr>
        <p:txBody>
          <a:bodyPr/>
          <a:lstStyle/>
          <a:p>
            <a:pPr marL="234950" indent="-234950" algn="just">
              <a:spcBef>
                <a:spcPct val="0"/>
              </a:spcBef>
              <a:spcAft>
                <a:spcPct val="40000"/>
              </a:spcAft>
              <a:buClr>
                <a:srgbClr val="000066"/>
              </a:buClr>
              <a:buBlip>
                <a:blip r:embed="rId2"/>
              </a:buBlip>
            </a:pPr>
            <a:r>
              <a:rPr lang="en-US" altLang="en-US" sz="2000" b="1">
                <a:solidFill>
                  <a:srgbClr val="FF0000"/>
                </a:solidFill>
              </a:rPr>
              <a:t>HISTOPATHOLOGY </a:t>
            </a:r>
          </a:p>
          <a:p>
            <a:pPr marL="741363" lvl="1" indent="-287338" algn="just">
              <a:spcBef>
                <a:spcPct val="0"/>
              </a:spcBef>
              <a:spcAft>
                <a:spcPct val="40000"/>
              </a:spcAft>
              <a:buClr>
                <a:srgbClr val="008000"/>
              </a:buClr>
              <a:buSzPct val="120000"/>
              <a:buFontTx/>
              <a:buChar char="•"/>
            </a:pPr>
            <a:r>
              <a:rPr lang="en-US" altLang="en-US" sz="2000"/>
              <a:t>The exposure of dentinal tubules and the consequent irritation of the odontoblastic processes stimulate the formation of secondary dentin similar to that seen in cases of attrition. Unless the form of abrasion is an extremely severe and rapidly progressive one, the rate of secondary dentin formation is usually sufficient to protect the tooth against pulp exposure.</a:t>
            </a:r>
          </a:p>
          <a:p>
            <a:pPr marL="741363" lvl="1" indent="-287338" algn="just">
              <a:spcBef>
                <a:spcPct val="0"/>
              </a:spcBef>
              <a:spcAft>
                <a:spcPct val="40000"/>
              </a:spcAft>
              <a:buClr>
                <a:srgbClr val="008000"/>
              </a:buClr>
              <a:buSzPct val="120000"/>
              <a:buFontTx/>
              <a:buChar char="•"/>
            </a:pPr>
            <a:endParaRPr lang="en-US" altLang="en-US"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1496437-2B46-E2C8-D1A4-8DD48411CD99}"/>
              </a:ext>
            </a:extLst>
          </p:cNvPr>
          <p:cNvSpPr>
            <a:spLocks noGrp="1"/>
          </p:cNvSpPr>
          <p:nvPr>
            <p:ph sz="quarter" idx="1"/>
          </p:nvPr>
        </p:nvSpPr>
        <p:spPr>
          <a:xfrm>
            <a:off x="2233614" y="639763"/>
            <a:ext cx="8174037" cy="969962"/>
          </a:xfrm>
        </p:spPr>
        <p:txBody>
          <a:bodyPr/>
          <a:lstStyle/>
          <a:p>
            <a:pPr marL="0" indent="0" algn="just">
              <a:spcBef>
                <a:spcPct val="0"/>
              </a:spcBef>
              <a:spcAft>
                <a:spcPct val="40000"/>
              </a:spcAft>
              <a:buClr>
                <a:srgbClr val="008000"/>
              </a:buClr>
              <a:buNone/>
            </a:pPr>
            <a:r>
              <a:rPr lang="en-US" altLang="en-US" sz="2000">
                <a:solidFill>
                  <a:srgbClr val="000099"/>
                </a:solidFill>
              </a:rPr>
              <a:t>Severe dental abrasion and gingival recession due to long-term traumatic toothbrushing habit.</a:t>
            </a:r>
          </a:p>
        </p:txBody>
      </p:sp>
      <p:pic>
        <p:nvPicPr>
          <p:cNvPr id="27651" name="Picture 3" descr="3">
            <a:extLst>
              <a:ext uri="{FF2B5EF4-FFF2-40B4-BE49-F238E27FC236}">
                <a16:creationId xmlns:a16="http://schemas.microsoft.com/office/drawing/2014/main" id="{382FCE21-6530-1B3E-13DF-61DA18FDD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951" y="1979613"/>
            <a:ext cx="5514975"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3C1E225-29B1-76E4-1664-142FCFC12E4F}"/>
              </a:ext>
            </a:extLst>
          </p:cNvPr>
          <p:cNvSpPr>
            <a:spLocks noGrp="1" noChangeArrowheads="1"/>
          </p:cNvSpPr>
          <p:nvPr>
            <p:ph type="title"/>
          </p:nvPr>
        </p:nvSpPr>
        <p:spPr/>
        <p:txBody>
          <a:bodyPr>
            <a:normAutofit/>
          </a:bodyPr>
          <a:lstStyle/>
          <a:p>
            <a:pPr>
              <a:defRPr/>
            </a:pPr>
            <a:r>
              <a:rPr lang="en-US">
                <a:solidFill>
                  <a:schemeClr val="tx2">
                    <a:satMod val="200000"/>
                  </a:schemeClr>
                </a:solidFill>
              </a:rPr>
              <a:t>HOW IS ABRASION REPAIRED ?</a:t>
            </a:r>
          </a:p>
        </p:txBody>
      </p:sp>
      <p:sp>
        <p:nvSpPr>
          <p:cNvPr id="28675" name="Rectangle 3">
            <a:extLst>
              <a:ext uri="{FF2B5EF4-FFF2-40B4-BE49-F238E27FC236}">
                <a16:creationId xmlns:a16="http://schemas.microsoft.com/office/drawing/2014/main" id="{D93BD811-0D73-4137-4E41-842672E9A2C3}"/>
              </a:ext>
            </a:extLst>
          </p:cNvPr>
          <p:cNvSpPr>
            <a:spLocks noGrp="1"/>
          </p:cNvSpPr>
          <p:nvPr>
            <p:ph sz="quarter" idx="1"/>
          </p:nvPr>
        </p:nvSpPr>
        <p:spPr/>
        <p:txBody>
          <a:bodyPr/>
          <a:lstStyle/>
          <a:p>
            <a:pPr eaLnBrk="1" hangingPunct="1"/>
            <a:r>
              <a:rPr lang="en-US" altLang="en-US" sz="2000" b="1">
                <a:solidFill>
                  <a:srgbClr val="FF0000"/>
                </a:solidFill>
              </a:rPr>
              <a:t>TREATMENT</a:t>
            </a:r>
          </a:p>
          <a:p>
            <a:pPr eaLnBrk="1" hangingPunct="1">
              <a:buFont typeface="Monotype Sorts" pitchFamily="2" charset="2"/>
              <a:buNone/>
            </a:pPr>
            <a:r>
              <a:rPr lang="en-US" altLang="en-US" sz="2000"/>
              <a:t>	Toothbrush abrasion can be repaired by bonding a tooth coloured restoration over the abraded area of the tooth.</a:t>
            </a:r>
          </a:p>
          <a:p>
            <a:pPr eaLnBrk="1" hangingPunct="1">
              <a:buFont typeface="Monotype Sorts" pitchFamily="2" charset="2"/>
              <a:buNone/>
            </a:pPr>
            <a:r>
              <a:rPr lang="en-US" altLang="en-US" sz="2000"/>
              <a:t>      e.g GLASS IONOMER CEMENT, COMPOSITE RESINS</a:t>
            </a:r>
          </a:p>
          <a:p>
            <a:pPr eaLnBrk="1" hangingPunct="1">
              <a:buFont typeface="Monotype Sorts" pitchFamily="2" charset="2"/>
              <a:buNone/>
            </a:pPr>
            <a:r>
              <a:rPr lang="en-US" altLang="en-US" sz="2000"/>
              <a:t>    For extensive abrasion, crown therapy can be instituted.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FBEAE7FB-7B31-78AC-7A5D-95D66A944B8A}"/>
              </a:ext>
            </a:extLst>
          </p:cNvPr>
          <p:cNvSpPr>
            <a:spLocks noGrp="1" noChangeArrowheads="1"/>
          </p:cNvSpPr>
          <p:nvPr>
            <p:ph type="title"/>
          </p:nvPr>
        </p:nvSpPr>
        <p:spPr>
          <a:xfrm>
            <a:off x="2132013" y="244475"/>
            <a:ext cx="8305800" cy="393700"/>
          </a:xfrm>
        </p:spPr>
        <p:txBody>
          <a:bodyPr rtlCol="0">
            <a:normAutofit fontScale="90000"/>
          </a:bodyPr>
          <a:lstStyle/>
          <a:p>
            <a:pPr>
              <a:defRPr/>
            </a:pPr>
            <a:r>
              <a:rPr lang="en-US" sz="2600">
                <a:solidFill>
                  <a:schemeClr val="tx2">
                    <a:satMod val="200000"/>
                  </a:schemeClr>
                </a:solidFill>
              </a:rPr>
              <a:t>EROSION</a:t>
            </a:r>
          </a:p>
        </p:txBody>
      </p:sp>
      <p:sp>
        <p:nvSpPr>
          <p:cNvPr id="29699" name="Rectangle 3">
            <a:extLst>
              <a:ext uri="{FF2B5EF4-FFF2-40B4-BE49-F238E27FC236}">
                <a16:creationId xmlns:a16="http://schemas.microsoft.com/office/drawing/2014/main" id="{FEE9D902-A8B6-5D46-FC76-1E4ABA0AE6CB}"/>
              </a:ext>
            </a:extLst>
          </p:cNvPr>
          <p:cNvSpPr>
            <a:spLocks noGrp="1"/>
          </p:cNvSpPr>
          <p:nvPr>
            <p:ph sz="quarter" idx="1"/>
          </p:nvPr>
        </p:nvSpPr>
        <p:spPr>
          <a:xfrm>
            <a:off x="2132013" y="835025"/>
            <a:ext cx="8369300" cy="5697538"/>
          </a:xfrm>
        </p:spPr>
        <p:txBody>
          <a:bodyPr/>
          <a:lstStyle/>
          <a:p>
            <a:pPr marL="0" indent="0" algn="just">
              <a:spcBef>
                <a:spcPct val="0"/>
              </a:spcBef>
              <a:spcAft>
                <a:spcPct val="40000"/>
              </a:spcAft>
              <a:buClr>
                <a:srgbClr val="000066"/>
              </a:buClr>
              <a:buNone/>
            </a:pPr>
            <a:r>
              <a:rPr lang="en-US" altLang="en-US" sz="2000">
                <a:solidFill>
                  <a:srgbClr val="000099"/>
                </a:solidFill>
              </a:rPr>
              <a:t>Dental erosion is defined as irreversible loss of dental hard tissue by a chemical process that does not involve bacteria.</a:t>
            </a:r>
          </a:p>
          <a:p>
            <a:pPr marL="0" indent="0" algn="just">
              <a:spcBef>
                <a:spcPct val="0"/>
              </a:spcBef>
              <a:spcAft>
                <a:spcPct val="40000"/>
              </a:spcAft>
              <a:buClr>
                <a:srgbClr val="000066"/>
              </a:buClr>
              <a:buNone/>
            </a:pPr>
            <a:r>
              <a:rPr lang="en-US" altLang="en-US" sz="2000" b="1">
                <a:solidFill>
                  <a:srgbClr val="FF0000"/>
                </a:solidFill>
              </a:rPr>
              <a:t>CAUSES</a:t>
            </a:r>
          </a:p>
          <a:p>
            <a:pPr marL="0" indent="0" algn="just">
              <a:spcBef>
                <a:spcPct val="0"/>
              </a:spcBef>
              <a:spcAft>
                <a:spcPct val="40000"/>
              </a:spcAft>
              <a:buClr>
                <a:srgbClr val="000066"/>
              </a:buClr>
              <a:buNone/>
            </a:pPr>
            <a:r>
              <a:rPr lang="en-US" altLang="en-US" sz="1800" b="1">
                <a:solidFill>
                  <a:srgbClr val="000099"/>
                </a:solidFill>
              </a:rPr>
              <a:t>EXTRINSIC CAUSES</a:t>
            </a:r>
          </a:p>
          <a:p>
            <a:pPr marL="741363" lvl="1" indent="-287338" algn="just">
              <a:spcBef>
                <a:spcPct val="0"/>
              </a:spcBef>
              <a:spcAft>
                <a:spcPct val="40000"/>
              </a:spcAft>
              <a:buClr>
                <a:srgbClr val="008000"/>
              </a:buClr>
              <a:buSzPct val="120000"/>
              <a:buFontTx/>
              <a:buChar char="•"/>
            </a:pPr>
            <a:r>
              <a:rPr lang="en-US" altLang="en-US" sz="1800">
                <a:solidFill>
                  <a:srgbClr val="000099"/>
                </a:solidFill>
              </a:rPr>
              <a:t>Erosion of tooth substance is mainly due to contact with acidic media either by way of food stuff or by iatrogenic exposure.</a:t>
            </a:r>
          </a:p>
          <a:p>
            <a:pPr marL="741363" lvl="1" indent="-287338" algn="just">
              <a:spcBef>
                <a:spcPct val="0"/>
              </a:spcBef>
              <a:spcAft>
                <a:spcPct val="40000"/>
              </a:spcAft>
              <a:buClr>
                <a:srgbClr val="008000"/>
              </a:buClr>
              <a:buSzPct val="120000"/>
              <a:buFontTx/>
              <a:buChar char="•"/>
            </a:pPr>
            <a:r>
              <a:rPr lang="en-US" altLang="en-US" sz="1800">
                <a:solidFill>
                  <a:srgbClr val="000099"/>
                </a:solidFill>
              </a:rPr>
              <a:t>Examples of extrinsic acids (source outside the body) are acidic beverages, foods, medications or environmental acids. The most common of these are dietary acids. It can be seen that citrus fruits and fruit juices have a very low pH (high acidity). Carbonated drinks and sports drinks are also very acidic. </a:t>
            </a:r>
          </a:p>
          <a:p>
            <a:pPr marL="741363" lvl="1" indent="-287338" algn="just">
              <a:spcBef>
                <a:spcPct val="0"/>
              </a:spcBef>
              <a:spcAft>
                <a:spcPct val="40000"/>
              </a:spcAft>
              <a:buClr>
                <a:srgbClr val="008000"/>
              </a:buClr>
              <a:buSzPct val="120000"/>
              <a:buFontTx/>
              <a:buChar char="•"/>
            </a:pPr>
            <a:r>
              <a:rPr lang="en-US" altLang="en-US" sz="1800">
                <a:solidFill>
                  <a:srgbClr val="000099"/>
                </a:solidFill>
              </a:rPr>
              <a:t>The erosive potential of beverages does not depend on pH alone.</a:t>
            </a:r>
          </a:p>
          <a:p>
            <a:pPr marL="741363" lvl="1" indent="-287338" algn="just">
              <a:spcBef>
                <a:spcPct val="0"/>
              </a:spcBef>
              <a:spcAft>
                <a:spcPct val="40000"/>
              </a:spcAft>
              <a:buClr>
                <a:srgbClr val="008000"/>
              </a:buClr>
              <a:buSzPct val="120000"/>
              <a:buFontTx/>
              <a:buChar char="•"/>
            </a:pPr>
            <a:r>
              <a:rPr lang="en-US" altLang="en-US" sz="1800">
                <a:solidFill>
                  <a:srgbClr val="000099"/>
                </a:solidFill>
              </a:rPr>
              <a:t>Factors such as frequency and method of intake of acidic beverages as well as the tooth brushing frequency after intake may influence susceptibility to erosion.</a:t>
            </a:r>
          </a:p>
          <a:p>
            <a:pPr marL="741363" lvl="1" indent="-287338" algn="just">
              <a:spcBef>
                <a:spcPct val="0"/>
              </a:spcBef>
              <a:spcAft>
                <a:spcPct val="40000"/>
              </a:spcAft>
              <a:buClr>
                <a:srgbClr val="008000"/>
              </a:buClr>
              <a:buSzPct val="120000"/>
              <a:buFontTx/>
              <a:buChar char="•"/>
            </a:pPr>
            <a:r>
              <a:rPr lang="en-US" altLang="en-US" sz="1800">
                <a:solidFill>
                  <a:srgbClr val="000099"/>
                </a:solidFill>
              </a:rPr>
              <a:t>Erosion secondary to chewing vitamin C preparations or hydrochloric acid supplements.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E7E44363-5D60-8158-81FA-673B45516364}"/>
              </a:ext>
            </a:extLst>
          </p:cNvPr>
          <p:cNvSpPr>
            <a:spLocks noGrp="1" noChangeArrowheads="1"/>
          </p:cNvSpPr>
          <p:nvPr>
            <p:ph type="title"/>
          </p:nvPr>
        </p:nvSpPr>
        <p:spPr>
          <a:xfrm>
            <a:off x="2132013" y="244475"/>
            <a:ext cx="8305800" cy="393700"/>
          </a:xfrm>
        </p:spPr>
        <p:txBody>
          <a:bodyPr rtlCol="0">
            <a:normAutofit fontScale="90000"/>
          </a:bodyPr>
          <a:lstStyle/>
          <a:p>
            <a:pPr>
              <a:defRPr/>
            </a:pPr>
            <a:r>
              <a:rPr lang="en-US" sz="2600">
                <a:solidFill>
                  <a:schemeClr val="tx2">
                    <a:satMod val="200000"/>
                  </a:schemeClr>
                </a:solidFill>
              </a:rPr>
              <a:t>EROSION</a:t>
            </a:r>
          </a:p>
        </p:txBody>
      </p:sp>
      <p:sp>
        <p:nvSpPr>
          <p:cNvPr id="30723" name="Rectangle 3">
            <a:extLst>
              <a:ext uri="{FF2B5EF4-FFF2-40B4-BE49-F238E27FC236}">
                <a16:creationId xmlns:a16="http://schemas.microsoft.com/office/drawing/2014/main" id="{5DA7F65D-96C5-FF1B-0ED3-49F30E405E92}"/>
              </a:ext>
            </a:extLst>
          </p:cNvPr>
          <p:cNvSpPr>
            <a:spLocks noGrp="1"/>
          </p:cNvSpPr>
          <p:nvPr>
            <p:ph sz="quarter" idx="1"/>
          </p:nvPr>
        </p:nvSpPr>
        <p:spPr>
          <a:xfrm>
            <a:off x="1827213" y="885825"/>
            <a:ext cx="8369300" cy="5697538"/>
          </a:xfrm>
        </p:spPr>
        <p:txBody>
          <a:bodyPr/>
          <a:lstStyle/>
          <a:p>
            <a:pPr marL="741363" lvl="1" indent="-287338" algn="just">
              <a:lnSpc>
                <a:spcPct val="80000"/>
              </a:lnSpc>
              <a:spcBef>
                <a:spcPct val="0"/>
              </a:spcBef>
              <a:spcAft>
                <a:spcPct val="40000"/>
              </a:spcAft>
              <a:buClr>
                <a:srgbClr val="008000"/>
              </a:buClr>
              <a:buSzPct val="120000"/>
              <a:buFontTx/>
              <a:buChar char="•"/>
            </a:pPr>
            <a:r>
              <a:rPr lang="en-US" altLang="en-US" sz="1800">
                <a:solidFill>
                  <a:srgbClr val="000099"/>
                </a:solidFill>
              </a:rPr>
              <a:t>Less common sources of extrinsic erosive acids are related to occupational and recreational exposure. Chromic, hydrochloric, sulfuric and nitric acids have been identified as erosion-causing acid vapors. They are released into the work environment during industrial electrolytic processes.</a:t>
            </a:r>
          </a:p>
          <a:p>
            <a:pPr marL="741363" lvl="1" indent="-287338" algn="just">
              <a:lnSpc>
                <a:spcPct val="80000"/>
              </a:lnSpc>
              <a:spcBef>
                <a:spcPct val="0"/>
              </a:spcBef>
              <a:spcAft>
                <a:spcPct val="40000"/>
              </a:spcAft>
              <a:buClr>
                <a:srgbClr val="008000"/>
              </a:buClr>
              <a:buSzPct val="120000"/>
              <a:buFontTx/>
              <a:buChar char="•"/>
            </a:pPr>
            <a:r>
              <a:rPr lang="en-US" altLang="en-US" sz="1800">
                <a:solidFill>
                  <a:srgbClr val="000099"/>
                </a:solidFill>
              </a:rPr>
              <a:t>Dental erosion has been reported in swimmers who work out regularly in pools with excessive acidity as well as individuals who are occupational wine-tasters.</a:t>
            </a:r>
          </a:p>
          <a:p>
            <a:pPr marL="741363" lvl="1" indent="-287338" algn="just">
              <a:lnSpc>
                <a:spcPct val="80000"/>
              </a:lnSpc>
              <a:spcBef>
                <a:spcPct val="0"/>
              </a:spcBef>
              <a:spcAft>
                <a:spcPct val="40000"/>
              </a:spcAft>
              <a:buClr>
                <a:srgbClr val="008000"/>
              </a:buClr>
              <a:buSzPct val="120000"/>
              <a:buNone/>
            </a:pPr>
            <a:r>
              <a:rPr lang="en-US" altLang="en-US" sz="1800" b="1">
                <a:solidFill>
                  <a:srgbClr val="000099"/>
                </a:solidFill>
              </a:rPr>
              <a:t>INTRINSIC CAUSES:</a:t>
            </a:r>
          </a:p>
          <a:p>
            <a:pPr marL="741363" lvl="1" indent="-287338" algn="just">
              <a:lnSpc>
                <a:spcPct val="80000"/>
              </a:lnSpc>
              <a:spcBef>
                <a:spcPct val="0"/>
              </a:spcBef>
              <a:spcAft>
                <a:spcPct val="40000"/>
              </a:spcAft>
              <a:buClr>
                <a:srgbClr val="008000"/>
              </a:buClr>
              <a:buSzPct val="120000"/>
              <a:buFontTx/>
              <a:buChar char="•"/>
            </a:pPr>
            <a:r>
              <a:rPr lang="en-US" altLang="en-US" sz="1800">
                <a:solidFill>
                  <a:srgbClr val="000099"/>
                </a:solidFill>
              </a:rPr>
              <a:t>Gastric acids regurgitated into the esophagus and mouth.</a:t>
            </a:r>
          </a:p>
          <a:p>
            <a:pPr marL="741363" lvl="1" indent="-287338" algn="just">
              <a:lnSpc>
                <a:spcPct val="80000"/>
              </a:lnSpc>
              <a:spcBef>
                <a:spcPct val="0"/>
              </a:spcBef>
              <a:spcAft>
                <a:spcPct val="40000"/>
              </a:spcAft>
              <a:buClr>
                <a:srgbClr val="008000"/>
              </a:buClr>
              <a:buSzPct val="120000"/>
              <a:buFontTx/>
              <a:buChar char="•"/>
            </a:pPr>
            <a:r>
              <a:rPr lang="en-US" altLang="en-US" sz="1800">
                <a:solidFill>
                  <a:srgbClr val="000099"/>
                </a:solidFill>
              </a:rPr>
              <a:t>Gastric acids, with pH levels that can be less than 1, reach the oral cavity and come in contact with the teeth in conditions such as gastroesophageal reflux and excessive vomiting related to eating disorders like anorexia nervosa or bulimia.</a:t>
            </a:r>
          </a:p>
          <a:p>
            <a:pPr marL="741363" lvl="1" indent="-287338" algn="just">
              <a:lnSpc>
                <a:spcPct val="80000"/>
              </a:lnSpc>
              <a:spcBef>
                <a:spcPct val="0"/>
              </a:spcBef>
              <a:spcAft>
                <a:spcPct val="40000"/>
              </a:spcAft>
              <a:buClr>
                <a:srgbClr val="008000"/>
              </a:buClr>
              <a:buSzPct val="120000"/>
              <a:buFontTx/>
              <a:buChar char="•"/>
            </a:pPr>
            <a:r>
              <a:rPr lang="en-US" altLang="en-US" sz="1800">
                <a:solidFill>
                  <a:srgbClr val="000099"/>
                </a:solidFill>
              </a:rPr>
              <a:t>Erosion caused by vomiting typically affects the palatal surfaces of the maxillary teeth.</a:t>
            </a:r>
          </a:p>
          <a:p>
            <a:pPr marL="741363" lvl="1" indent="-287338" algn="just">
              <a:lnSpc>
                <a:spcPct val="80000"/>
              </a:lnSpc>
              <a:spcBef>
                <a:spcPct val="0"/>
              </a:spcBef>
              <a:spcAft>
                <a:spcPct val="40000"/>
              </a:spcAft>
              <a:buClr>
                <a:srgbClr val="008000"/>
              </a:buClr>
              <a:buSzPct val="120000"/>
              <a:buFontTx/>
              <a:buChar char="•"/>
            </a:pPr>
            <a:r>
              <a:rPr lang="en-US" altLang="en-US" sz="1800">
                <a:solidFill>
                  <a:srgbClr val="000099"/>
                </a:solidFill>
              </a:rPr>
              <a:t>Erosion associated with alcoholism is caused by frequent vomiting. Other causes of vomiting that may cause erosion include gastrointestinal disorders such as peptic ulcers or gastritis, pregnancy, drug side effects, diabetes or nervous system disorders.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a:extLst>
              <a:ext uri="{FF2B5EF4-FFF2-40B4-BE49-F238E27FC236}">
                <a16:creationId xmlns:a16="http://schemas.microsoft.com/office/drawing/2014/main" id="{3E52B737-27E4-A91C-8448-06286D1C58E6}"/>
              </a:ext>
            </a:extLst>
          </p:cNvPr>
          <p:cNvSpPr>
            <a:spLocks noChangeArrowheads="1"/>
          </p:cNvSpPr>
          <p:nvPr/>
        </p:nvSpPr>
        <p:spPr bwMode="auto">
          <a:xfrm>
            <a:off x="2171700" y="1282313"/>
            <a:ext cx="8115300" cy="5201424"/>
          </a:xfrm>
          <a:prstGeom prst="rect">
            <a:avLst/>
          </a:prstGeom>
          <a:noFill/>
          <a:ln w="9525">
            <a:noFill/>
            <a:miter lim="800000"/>
            <a:headEnd/>
            <a:tailEnd/>
          </a:ln>
          <a:effectLst/>
        </p:spPr>
        <p:txBody>
          <a:bodyPr anchor="ctr">
            <a:spAutoFit/>
          </a:bodyPr>
          <a:lstStyle/>
          <a:p>
            <a:pPr indent="457200" algn="just">
              <a:defRPr/>
            </a:pPr>
            <a:r>
              <a:rPr lang="en-US" sz="2000" dirty="0">
                <a:solidFill>
                  <a:srgbClr val="000099"/>
                </a:solidFill>
                <a:latin typeface="+mj-lt"/>
                <a:ea typeface="Times New Roman" pitchFamily="18" charset="0"/>
              </a:rPr>
              <a:t>Wear is a natural process that occurs whenever two or more surfaces             </a:t>
            </a:r>
          </a:p>
          <a:p>
            <a:pPr indent="457200" algn="just">
              <a:defRPr/>
            </a:pPr>
            <a:r>
              <a:rPr lang="en-US" sz="2000" dirty="0">
                <a:solidFill>
                  <a:srgbClr val="000099"/>
                </a:solidFill>
                <a:latin typeface="+mj-lt"/>
                <a:ea typeface="Times New Roman" pitchFamily="18" charset="0"/>
              </a:rPr>
              <a:t>move in contact with one another.</a:t>
            </a:r>
          </a:p>
          <a:p>
            <a:pPr indent="457200" algn="just">
              <a:defRPr/>
            </a:pPr>
            <a:endParaRPr lang="en-US" sz="1200" dirty="0">
              <a:solidFill>
                <a:srgbClr val="000099"/>
              </a:solidFill>
              <a:latin typeface="+mj-lt"/>
            </a:endParaRPr>
          </a:p>
          <a:p>
            <a:pPr indent="457200" algn="just">
              <a:defRPr/>
            </a:pPr>
            <a:r>
              <a:rPr lang="en-US" sz="2000" dirty="0">
                <a:solidFill>
                  <a:srgbClr val="000099"/>
                </a:solidFill>
                <a:latin typeface="+mj-lt"/>
                <a:ea typeface="Times New Roman" pitchFamily="18" charset="0"/>
              </a:rPr>
              <a:t>In the complex environment of the oral cavity where the teeth with any  </a:t>
            </a:r>
          </a:p>
          <a:p>
            <a:pPr indent="457200" algn="just">
              <a:defRPr/>
            </a:pPr>
            <a:r>
              <a:rPr lang="en-US" sz="2000" dirty="0">
                <a:solidFill>
                  <a:srgbClr val="000099"/>
                </a:solidFill>
                <a:latin typeface="+mj-lt"/>
                <a:ea typeface="Times New Roman" pitchFamily="18" charset="0"/>
              </a:rPr>
              <a:t>restorations move in contact with one another, wear is inevitable.</a:t>
            </a:r>
            <a:endParaRPr lang="en-US" sz="1200" dirty="0">
              <a:solidFill>
                <a:srgbClr val="000099"/>
              </a:solidFill>
              <a:latin typeface="+mj-lt"/>
            </a:endParaRPr>
          </a:p>
          <a:p>
            <a:pPr indent="457200" algn="just">
              <a:defRPr/>
            </a:pPr>
            <a:endParaRPr lang="en-US" sz="2000" dirty="0">
              <a:solidFill>
                <a:srgbClr val="000099"/>
              </a:solidFill>
              <a:latin typeface="+mj-lt"/>
              <a:ea typeface="Times New Roman" pitchFamily="18" charset="0"/>
            </a:endParaRPr>
          </a:p>
          <a:p>
            <a:pPr indent="457200" algn="just">
              <a:defRPr/>
            </a:pPr>
            <a:r>
              <a:rPr lang="en-US" sz="2000" dirty="0">
                <a:solidFill>
                  <a:srgbClr val="000099"/>
                </a:solidFill>
                <a:latin typeface="+mj-lt"/>
                <a:ea typeface="Times New Roman" pitchFamily="18" charset="0"/>
              </a:rPr>
              <a:t>As patients are now retaining their natural dentition for many more </a:t>
            </a:r>
          </a:p>
          <a:p>
            <a:pPr indent="457200" algn="just">
              <a:defRPr/>
            </a:pPr>
            <a:r>
              <a:rPr lang="en-US" sz="2000" dirty="0">
                <a:solidFill>
                  <a:srgbClr val="000099"/>
                </a:solidFill>
                <a:latin typeface="+mj-lt"/>
                <a:ea typeface="Times New Roman" pitchFamily="18" charset="0"/>
              </a:rPr>
              <a:t>years the clinical problems associated with advanced wear is also </a:t>
            </a:r>
          </a:p>
          <a:p>
            <a:pPr indent="457200" algn="just">
              <a:defRPr/>
            </a:pPr>
            <a:r>
              <a:rPr lang="en-US" sz="2000" dirty="0">
                <a:solidFill>
                  <a:srgbClr val="000099"/>
                </a:solidFill>
                <a:latin typeface="+mj-lt"/>
                <a:ea typeface="Times New Roman" pitchFamily="18" charset="0"/>
              </a:rPr>
              <a:t>increasing.</a:t>
            </a:r>
            <a:endParaRPr lang="en-US" sz="1200" dirty="0">
              <a:solidFill>
                <a:srgbClr val="000099"/>
              </a:solidFill>
              <a:latin typeface="+mj-lt"/>
            </a:endParaRPr>
          </a:p>
          <a:p>
            <a:pPr indent="457200" algn="just">
              <a:defRPr/>
            </a:pPr>
            <a:endParaRPr lang="en-US" sz="2000" dirty="0">
              <a:solidFill>
                <a:srgbClr val="000099"/>
              </a:solidFill>
              <a:latin typeface="+mj-lt"/>
              <a:ea typeface="Times New Roman" pitchFamily="18" charset="0"/>
            </a:endParaRPr>
          </a:p>
          <a:p>
            <a:pPr indent="457200" algn="just">
              <a:defRPr/>
            </a:pPr>
            <a:r>
              <a:rPr lang="en-US" sz="2000" dirty="0">
                <a:solidFill>
                  <a:srgbClr val="000099"/>
                </a:solidFill>
                <a:latin typeface="+mj-lt"/>
                <a:ea typeface="Times New Roman" pitchFamily="18" charset="0"/>
              </a:rPr>
              <a:t>The management of wear involves the replacement of missing tooth </a:t>
            </a:r>
          </a:p>
          <a:p>
            <a:pPr indent="457200" algn="just">
              <a:defRPr/>
            </a:pPr>
            <a:r>
              <a:rPr lang="en-US" sz="2000" dirty="0">
                <a:solidFill>
                  <a:srgbClr val="000099"/>
                </a:solidFill>
                <a:latin typeface="+mj-lt"/>
                <a:ea typeface="Times New Roman" pitchFamily="18" charset="0"/>
              </a:rPr>
              <a:t>tissue with dental materials together with an attempt to </a:t>
            </a:r>
            <a:r>
              <a:rPr lang="en-US" sz="2000" dirty="0" err="1">
                <a:solidFill>
                  <a:srgbClr val="000099"/>
                </a:solidFill>
                <a:latin typeface="+mj-lt"/>
                <a:ea typeface="Times New Roman" pitchFamily="18" charset="0"/>
              </a:rPr>
              <a:t>minimise</a:t>
            </a:r>
            <a:r>
              <a:rPr lang="en-US" sz="2000" dirty="0">
                <a:solidFill>
                  <a:srgbClr val="000099"/>
                </a:solidFill>
                <a:latin typeface="+mj-lt"/>
                <a:ea typeface="Times New Roman" pitchFamily="18" charset="0"/>
              </a:rPr>
              <a:t> the </a:t>
            </a:r>
          </a:p>
          <a:p>
            <a:pPr indent="457200" algn="just">
              <a:defRPr/>
            </a:pPr>
            <a:r>
              <a:rPr lang="en-US" sz="2000" dirty="0">
                <a:solidFill>
                  <a:srgbClr val="000099"/>
                </a:solidFill>
                <a:latin typeface="+mj-lt"/>
                <a:ea typeface="Times New Roman" pitchFamily="18" charset="0"/>
              </a:rPr>
              <a:t>causative factors.</a:t>
            </a:r>
            <a:endParaRPr lang="en-US" sz="1200" dirty="0">
              <a:solidFill>
                <a:srgbClr val="000099"/>
              </a:solidFill>
              <a:latin typeface="+mj-lt"/>
            </a:endParaRPr>
          </a:p>
          <a:p>
            <a:pPr indent="457200" algn="just">
              <a:defRPr/>
            </a:pPr>
            <a:endParaRPr lang="en-US" sz="2000" dirty="0">
              <a:solidFill>
                <a:srgbClr val="000099"/>
              </a:solidFill>
              <a:latin typeface="+mj-lt"/>
              <a:ea typeface="Times New Roman" pitchFamily="18" charset="0"/>
            </a:endParaRPr>
          </a:p>
          <a:p>
            <a:pPr indent="457200" algn="just">
              <a:defRPr/>
            </a:pPr>
            <a:r>
              <a:rPr lang="en-US" sz="2000" dirty="0">
                <a:solidFill>
                  <a:srgbClr val="000099"/>
                </a:solidFill>
                <a:latin typeface="+mj-lt"/>
                <a:ea typeface="Times New Roman" pitchFamily="18" charset="0"/>
              </a:rPr>
              <a:t>Therefore it is vital that we should have good knowledge of the    etiology </a:t>
            </a:r>
          </a:p>
          <a:p>
            <a:pPr indent="457200" algn="just">
              <a:defRPr/>
            </a:pPr>
            <a:r>
              <a:rPr lang="en-US" sz="2000" dirty="0">
                <a:solidFill>
                  <a:srgbClr val="000099"/>
                </a:solidFill>
                <a:latin typeface="+mj-lt"/>
                <a:ea typeface="Times New Roman" pitchFamily="18" charset="0"/>
              </a:rPr>
              <a:t>and contributory factors of the different forms of wear seen in the tooth </a:t>
            </a:r>
          </a:p>
          <a:p>
            <a:pPr indent="457200" algn="just">
              <a:defRPr/>
            </a:pPr>
            <a:r>
              <a:rPr lang="en-US" sz="2000" dirty="0">
                <a:solidFill>
                  <a:srgbClr val="000099"/>
                </a:solidFill>
                <a:latin typeface="+mj-lt"/>
                <a:ea typeface="Times New Roman" pitchFamily="18" charset="0"/>
              </a:rPr>
              <a:t>tissues and their management.</a:t>
            </a:r>
            <a:endParaRPr lang="en-US" sz="4000" dirty="0">
              <a:solidFill>
                <a:srgbClr val="000099"/>
              </a:solidFill>
              <a:latin typeface="+mj-lt"/>
            </a:endParaRPr>
          </a:p>
        </p:txBody>
      </p:sp>
      <p:sp>
        <p:nvSpPr>
          <p:cNvPr id="53251" name="Rectangle 4">
            <a:extLst>
              <a:ext uri="{FF2B5EF4-FFF2-40B4-BE49-F238E27FC236}">
                <a16:creationId xmlns:a16="http://schemas.microsoft.com/office/drawing/2014/main" id="{6CC122BD-C649-1144-386B-6A5D63EB716C}"/>
              </a:ext>
            </a:extLst>
          </p:cNvPr>
          <p:cNvSpPr>
            <a:spLocks noChangeArrowheads="1"/>
          </p:cNvSpPr>
          <p:nvPr/>
        </p:nvSpPr>
        <p:spPr bwMode="auto">
          <a:xfrm>
            <a:off x="4573589" y="263526"/>
            <a:ext cx="3043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2800">
                <a:solidFill>
                  <a:srgbClr val="000099"/>
                </a:solidFill>
                <a:latin typeface="Times New Roman" panose="02020603050405020304" pitchFamily="18" charset="0"/>
              </a:rPr>
              <a:t>  </a:t>
            </a:r>
            <a:r>
              <a:rPr lang="en-US" altLang="en-US" sz="1800">
                <a:solidFill>
                  <a:srgbClr val="FF0000"/>
                </a:solidFill>
                <a:latin typeface="Times New Roman" panose="02020603050405020304" pitchFamily="18" charset="0"/>
              </a:rPr>
              <a:t>TAKE HOME MESSAGE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CB9E0F1D-3D19-737D-E8F5-730BF8383A5C}"/>
              </a:ext>
            </a:extLst>
          </p:cNvPr>
          <p:cNvSpPr>
            <a:spLocks noGrp="1"/>
          </p:cNvSpPr>
          <p:nvPr>
            <p:ph type="title"/>
          </p:nvPr>
        </p:nvSpPr>
        <p:spPr/>
        <p:txBody>
          <a:bodyPr/>
          <a:lstStyle/>
          <a:p>
            <a:r>
              <a:rPr lang="en-US" altLang="en-US" b="1"/>
              <a:t>QUESTIONS</a:t>
            </a:r>
            <a:endParaRPr lang="en-IN" altLang="en-US" b="1"/>
          </a:p>
        </p:txBody>
      </p:sp>
      <p:sp>
        <p:nvSpPr>
          <p:cNvPr id="56323" name="Content Placeholder 2">
            <a:extLst>
              <a:ext uri="{FF2B5EF4-FFF2-40B4-BE49-F238E27FC236}">
                <a16:creationId xmlns:a16="http://schemas.microsoft.com/office/drawing/2014/main" id="{59AA6A0F-5981-0813-0372-6B5BA5C2D27A}"/>
              </a:ext>
            </a:extLst>
          </p:cNvPr>
          <p:cNvSpPr>
            <a:spLocks noGrp="1"/>
          </p:cNvSpPr>
          <p:nvPr>
            <p:ph sz="quarter" idx="1"/>
          </p:nvPr>
        </p:nvSpPr>
        <p:spPr>
          <a:xfrm>
            <a:off x="2071689" y="1517650"/>
            <a:ext cx="8505825" cy="4572000"/>
          </a:xfrm>
        </p:spPr>
        <p:txBody>
          <a:bodyPr/>
          <a:lstStyle/>
          <a:p>
            <a:pPr>
              <a:lnSpc>
                <a:spcPct val="150000"/>
              </a:lnSpc>
            </a:pPr>
            <a:r>
              <a:rPr lang="en-US" altLang="en-US"/>
              <a:t>Define ATTRITION, ABRASION and EROSION</a:t>
            </a:r>
          </a:p>
          <a:p>
            <a:pPr>
              <a:lnSpc>
                <a:spcPct val="150000"/>
              </a:lnSpc>
            </a:pPr>
            <a:r>
              <a:rPr lang="en-US" altLang="en-US"/>
              <a:t>BRUXISM and its management</a:t>
            </a:r>
          </a:p>
          <a:p>
            <a:pPr>
              <a:lnSpc>
                <a:spcPct val="150000"/>
              </a:lnSpc>
            </a:pPr>
            <a:r>
              <a:rPr lang="en-US" altLang="en-US"/>
              <a:t>Classify Non-carious tooth lesions</a:t>
            </a:r>
          </a:p>
          <a:p>
            <a:pPr>
              <a:lnSpc>
                <a:spcPct val="150000"/>
              </a:lnSpc>
            </a:pPr>
            <a:r>
              <a:rPr lang="en-US" altLang="en-US"/>
              <a:t>Discuss various CAUSES of non-carious tooth lesions</a:t>
            </a:r>
          </a:p>
          <a:p>
            <a:pPr>
              <a:lnSpc>
                <a:spcPct val="150000"/>
              </a:lnSpc>
            </a:pPr>
            <a:endParaRPr lang="en-US" altLang="en-US"/>
          </a:p>
          <a:p>
            <a:pPr>
              <a:lnSpc>
                <a:spcPct val="150000"/>
              </a:lnSpc>
            </a:pPr>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9EE3361D-8690-749C-AF99-071BED25B14D}"/>
              </a:ext>
            </a:extLst>
          </p:cNvPr>
          <p:cNvSpPr>
            <a:spLocks noGrp="1"/>
          </p:cNvSpPr>
          <p:nvPr>
            <p:ph type="title"/>
          </p:nvPr>
        </p:nvSpPr>
        <p:spPr/>
        <p:txBody>
          <a:bodyPr/>
          <a:lstStyle/>
          <a:p>
            <a:r>
              <a:rPr lang="en-US" altLang="en-US" b="1"/>
              <a:t>REFERENCES</a:t>
            </a:r>
            <a:endParaRPr lang="en-IN" altLang="en-US" b="1"/>
          </a:p>
        </p:txBody>
      </p:sp>
      <p:sp>
        <p:nvSpPr>
          <p:cNvPr id="54275" name="Content Placeholder 2">
            <a:extLst>
              <a:ext uri="{FF2B5EF4-FFF2-40B4-BE49-F238E27FC236}">
                <a16:creationId xmlns:a16="http://schemas.microsoft.com/office/drawing/2014/main" id="{EA55559A-2D9D-98CE-07A5-2F7D832646ED}"/>
              </a:ext>
            </a:extLst>
          </p:cNvPr>
          <p:cNvSpPr>
            <a:spLocks noGrp="1"/>
          </p:cNvSpPr>
          <p:nvPr>
            <p:ph sz="quarter" idx="1"/>
          </p:nvPr>
        </p:nvSpPr>
        <p:spPr>
          <a:xfrm>
            <a:off x="1825625" y="1527175"/>
            <a:ext cx="8504238" cy="4572000"/>
          </a:xfrm>
        </p:spPr>
        <p:txBody>
          <a:bodyPr/>
          <a:lstStyle/>
          <a:p>
            <a:pPr>
              <a:lnSpc>
                <a:spcPct val="150000"/>
              </a:lnSpc>
            </a:pPr>
            <a:r>
              <a:rPr lang="en-US" altLang="en-US"/>
              <a:t>Science Of Dental Materials -----By ANUSAVICE, Skinners. </a:t>
            </a:r>
          </a:p>
          <a:p>
            <a:pPr>
              <a:lnSpc>
                <a:spcPct val="150000"/>
              </a:lnSpc>
            </a:pPr>
            <a:r>
              <a:rPr lang="en-US" altLang="en-US"/>
              <a:t>Restorative Dentals Materials 11th Edition By Craig.</a:t>
            </a:r>
          </a:p>
          <a:p>
            <a:pPr>
              <a:lnSpc>
                <a:spcPct val="150000"/>
              </a:lnSpc>
            </a:pPr>
            <a:r>
              <a:rPr lang="en-US" altLang="en-US"/>
              <a:t>Operative Dentistry 2nd Edition By Summit, Robbins, Schwarts</a:t>
            </a:r>
            <a:endParaRPr lang="en-I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B704B141-990C-2E66-364D-F85FBBFA399A}"/>
              </a:ext>
            </a:extLst>
          </p:cNvPr>
          <p:cNvSpPr>
            <a:spLocks noGrp="1"/>
          </p:cNvSpPr>
          <p:nvPr>
            <p:ph type="title"/>
          </p:nvPr>
        </p:nvSpPr>
        <p:spPr/>
        <p:txBody>
          <a:bodyPr/>
          <a:lstStyle/>
          <a:p>
            <a:r>
              <a:rPr lang="en-US" altLang="en-US" b="1"/>
              <a:t>SUGGESTED READING</a:t>
            </a:r>
            <a:endParaRPr lang="en-IN" altLang="en-US" b="1"/>
          </a:p>
        </p:txBody>
      </p:sp>
      <p:sp>
        <p:nvSpPr>
          <p:cNvPr id="55299" name="Content Placeholder 2">
            <a:extLst>
              <a:ext uri="{FF2B5EF4-FFF2-40B4-BE49-F238E27FC236}">
                <a16:creationId xmlns:a16="http://schemas.microsoft.com/office/drawing/2014/main" id="{3C8BFE7F-D317-5347-F266-E649D03B1D26}"/>
              </a:ext>
            </a:extLst>
          </p:cNvPr>
          <p:cNvSpPr>
            <a:spLocks noGrp="1"/>
          </p:cNvSpPr>
          <p:nvPr>
            <p:ph sz="quarter" idx="1"/>
          </p:nvPr>
        </p:nvSpPr>
        <p:spPr>
          <a:xfrm>
            <a:off x="1825625" y="1527175"/>
            <a:ext cx="8504238" cy="4572000"/>
          </a:xfrm>
        </p:spPr>
        <p:txBody>
          <a:bodyPr/>
          <a:lstStyle/>
          <a:p>
            <a:pPr>
              <a:lnSpc>
                <a:spcPct val="150000"/>
              </a:lnSpc>
            </a:pPr>
            <a:r>
              <a:rPr lang="en-US" altLang="en-US" sz="2400"/>
              <a:t>Science Of Dental Materials -----By ANUSAVICE, Skinners. </a:t>
            </a:r>
          </a:p>
          <a:p>
            <a:pPr>
              <a:lnSpc>
                <a:spcPct val="150000"/>
              </a:lnSpc>
            </a:pPr>
            <a:r>
              <a:rPr lang="en-US" altLang="en-US" sz="2400"/>
              <a:t>Restorative Dentals Materials 11th Edition By Craig.</a:t>
            </a:r>
          </a:p>
          <a:p>
            <a:endParaRPr lang="en-I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3" name="Content Placeholder 2"/>
          <p:cNvSpPr>
            <a:spLocks noGrp="1"/>
          </p:cNvSpPr>
          <p:nvPr>
            <p:ph idx="1"/>
          </p:nvPr>
        </p:nvSpPr>
        <p:spPr/>
        <p:txBody>
          <a:bodyPr/>
          <a:lstStyle/>
          <a:p>
            <a:pPr>
              <a:buNone/>
            </a:pPr>
            <a:r>
              <a:rPr lang="en-US" i="1" dirty="0"/>
              <a:t>• Classification of Cervical Lesions </a:t>
            </a:r>
          </a:p>
          <a:p>
            <a:pPr>
              <a:buNone/>
            </a:pPr>
            <a:r>
              <a:rPr lang="en-US" i="1" dirty="0"/>
              <a:t>• Carious Cervical Lesions </a:t>
            </a:r>
          </a:p>
          <a:p>
            <a:pPr>
              <a:buNone/>
            </a:pPr>
            <a:r>
              <a:rPr lang="en-US" i="1" dirty="0"/>
              <a:t>• </a:t>
            </a:r>
            <a:r>
              <a:rPr lang="en-US" i="1" dirty="0" err="1"/>
              <a:t>Noncarious</a:t>
            </a:r>
            <a:r>
              <a:rPr lang="en-US" i="1" dirty="0"/>
              <a:t> Cervical Lesion</a:t>
            </a:r>
          </a:p>
          <a:p>
            <a:pPr>
              <a:buNone/>
            </a:pPr>
            <a:r>
              <a:rPr lang="en-US" i="1" dirty="0"/>
              <a:t>• Management of Cervical Lesions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03854D6-2DCE-DD7F-FDA4-3C83D9F81A93}"/>
              </a:ext>
            </a:extLst>
          </p:cNvPr>
          <p:cNvSpPr>
            <a:spLocks noGrp="1" noChangeArrowheads="1"/>
          </p:cNvSpPr>
          <p:nvPr>
            <p:ph type="title"/>
          </p:nvPr>
        </p:nvSpPr>
        <p:spPr>
          <a:xfrm>
            <a:off x="2209800" y="292100"/>
            <a:ext cx="8077200" cy="1143000"/>
          </a:xfrm>
        </p:spPr>
        <p:txBody>
          <a:bodyPr>
            <a:normAutofit/>
          </a:bodyPr>
          <a:lstStyle/>
          <a:p>
            <a:pPr>
              <a:defRPr/>
            </a:pPr>
            <a:r>
              <a:rPr lang="en-US">
                <a:solidFill>
                  <a:schemeClr val="tx2">
                    <a:satMod val="200000"/>
                  </a:schemeClr>
                </a:solidFill>
              </a:rPr>
              <a:t>WHAT IS TOOTH WEAR ?</a:t>
            </a:r>
          </a:p>
        </p:txBody>
      </p:sp>
      <p:sp>
        <p:nvSpPr>
          <p:cNvPr id="9219" name="Rectangle 3">
            <a:extLst>
              <a:ext uri="{FF2B5EF4-FFF2-40B4-BE49-F238E27FC236}">
                <a16:creationId xmlns:a16="http://schemas.microsoft.com/office/drawing/2014/main" id="{0E2DF1DE-25DD-7418-F26A-6CF3CBFEB8BF}"/>
              </a:ext>
            </a:extLst>
          </p:cNvPr>
          <p:cNvSpPr>
            <a:spLocks noGrp="1"/>
          </p:cNvSpPr>
          <p:nvPr>
            <p:ph sz="quarter" idx="1"/>
          </p:nvPr>
        </p:nvSpPr>
        <p:spPr>
          <a:xfrm>
            <a:off x="2209800" y="1676401"/>
            <a:ext cx="8001000" cy="4632325"/>
          </a:xfrm>
        </p:spPr>
        <p:txBody>
          <a:bodyPr/>
          <a:lstStyle/>
          <a:p>
            <a:pPr marL="346075" indent="-346075" algn="just">
              <a:lnSpc>
                <a:spcPct val="80000"/>
              </a:lnSpc>
              <a:spcAft>
                <a:spcPct val="50000"/>
              </a:spcAft>
              <a:buBlip>
                <a:blip r:embed="rId2"/>
              </a:buBlip>
            </a:pPr>
            <a:r>
              <a:rPr lang="en-US" altLang="en-US" sz="2000"/>
              <a:t>Tooth Wear is the loss of tooth surface, which is not caused by decay or by an injury.</a:t>
            </a:r>
          </a:p>
          <a:p>
            <a:pPr marL="803275" lvl="1" indent="-109538" algn="just">
              <a:lnSpc>
                <a:spcPct val="80000"/>
              </a:lnSpc>
              <a:spcAft>
                <a:spcPct val="100000"/>
              </a:spcAft>
              <a:buNone/>
            </a:pPr>
            <a:r>
              <a:rPr lang="en-US" altLang="en-US" sz="1800"/>
              <a:t>	</a:t>
            </a:r>
            <a:r>
              <a:rPr lang="en-US" altLang="en-US" sz="2000"/>
              <a:t>Abnormal Tooth Wear can affect the enamel, dentine and the nerves and blood vessels of the tooth.</a:t>
            </a:r>
          </a:p>
          <a:p>
            <a:pPr marL="346075" indent="-346075" algn="just">
              <a:lnSpc>
                <a:spcPct val="80000"/>
              </a:lnSpc>
              <a:spcAft>
                <a:spcPct val="50000"/>
              </a:spcAft>
              <a:buNone/>
            </a:pPr>
            <a:r>
              <a:rPr lang="en-US" altLang="en-US" sz="2000"/>
              <a:t>There are three categories of Tooth Wear:</a:t>
            </a:r>
          </a:p>
          <a:p>
            <a:pPr marL="346075" indent="-346075" algn="just">
              <a:lnSpc>
                <a:spcPct val="80000"/>
              </a:lnSpc>
              <a:spcAft>
                <a:spcPct val="50000"/>
              </a:spcAft>
            </a:pPr>
            <a:r>
              <a:rPr lang="en-US" altLang="en-US" sz="2000"/>
              <a:t>	Attrition</a:t>
            </a:r>
          </a:p>
          <a:p>
            <a:pPr marL="346075" indent="-346075" algn="just">
              <a:lnSpc>
                <a:spcPct val="80000"/>
              </a:lnSpc>
              <a:spcAft>
                <a:spcPct val="50000"/>
              </a:spcAft>
            </a:pPr>
            <a:r>
              <a:rPr lang="en-US" altLang="en-US" sz="2000"/>
              <a:t>	Abrasion</a:t>
            </a:r>
          </a:p>
          <a:p>
            <a:pPr marL="346075" indent="-346075" algn="just">
              <a:lnSpc>
                <a:spcPct val="80000"/>
              </a:lnSpc>
              <a:spcAft>
                <a:spcPct val="50000"/>
              </a:spcAft>
            </a:pPr>
            <a:r>
              <a:rPr lang="en-US" altLang="en-US" sz="2000"/>
              <a:t>	Erosion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C6D7C9B-530C-C857-3643-F9B4F2AF36B5}"/>
              </a:ext>
            </a:extLst>
          </p:cNvPr>
          <p:cNvSpPr>
            <a:spLocks noGrp="1" noChangeArrowheads="1"/>
          </p:cNvSpPr>
          <p:nvPr>
            <p:ph type="title"/>
          </p:nvPr>
        </p:nvSpPr>
        <p:spPr>
          <a:xfrm>
            <a:off x="2527300" y="279400"/>
            <a:ext cx="7594600" cy="1143000"/>
          </a:xfrm>
        </p:spPr>
        <p:txBody>
          <a:bodyPr>
            <a:normAutofit/>
          </a:bodyPr>
          <a:lstStyle/>
          <a:p>
            <a:pPr>
              <a:defRPr/>
            </a:pPr>
            <a:r>
              <a:rPr lang="en-US">
                <a:solidFill>
                  <a:schemeClr val="tx2">
                    <a:satMod val="200000"/>
                  </a:schemeClr>
                </a:solidFill>
              </a:rPr>
              <a:t>ATTRITION</a:t>
            </a:r>
          </a:p>
        </p:txBody>
      </p:sp>
      <p:sp>
        <p:nvSpPr>
          <p:cNvPr id="10243" name="Rectangle 3">
            <a:extLst>
              <a:ext uri="{FF2B5EF4-FFF2-40B4-BE49-F238E27FC236}">
                <a16:creationId xmlns:a16="http://schemas.microsoft.com/office/drawing/2014/main" id="{6CFB12BA-EC4C-5475-1346-7227FEF732EF}"/>
              </a:ext>
            </a:extLst>
          </p:cNvPr>
          <p:cNvSpPr>
            <a:spLocks noGrp="1"/>
          </p:cNvSpPr>
          <p:nvPr>
            <p:ph sz="quarter" idx="1"/>
          </p:nvPr>
        </p:nvSpPr>
        <p:spPr>
          <a:xfrm>
            <a:off x="2057400" y="1765300"/>
            <a:ext cx="8382000" cy="4495800"/>
          </a:xfrm>
        </p:spPr>
        <p:txBody>
          <a:bodyPr/>
          <a:lstStyle/>
          <a:p>
            <a:pPr marL="346075" indent="-346075" algn="just">
              <a:lnSpc>
                <a:spcPct val="110000"/>
              </a:lnSpc>
              <a:spcBef>
                <a:spcPct val="0"/>
              </a:spcBef>
              <a:spcAft>
                <a:spcPct val="40000"/>
              </a:spcAft>
              <a:buBlip>
                <a:blip r:embed="rId2"/>
              </a:buBlip>
            </a:pPr>
            <a:r>
              <a:rPr lang="en-US" altLang="en-US" sz="2000" b="1">
                <a:solidFill>
                  <a:srgbClr val="FF0000"/>
                </a:solidFill>
              </a:rPr>
              <a:t>DEFINITION :</a:t>
            </a:r>
          </a:p>
          <a:p>
            <a:pPr marL="346075" indent="-346075" algn="just">
              <a:lnSpc>
                <a:spcPct val="110000"/>
              </a:lnSpc>
              <a:spcBef>
                <a:spcPct val="0"/>
              </a:spcBef>
              <a:spcAft>
                <a:spcPct val="40000"/>
              </a:spcAft>
              <a:buNone/>
            </a:pPr>
            <a:r>
              <a:rPr lang="en-US" altLang="en-US" sz="2000"/>
              <a:t>	Attrition may be defined as the physiologic wearing away of a tooth as a result of tooth-to-tooth contact, as in mastication.</a:t>
            </a:r>
          </a:p>
          <a:p>
            <a:pPr marL="346075" indent="-346075" algn="just">
              <a:lnSpc>
                <a:spcPct val="110000"/>
              </a:lnSpc>
              <a:spcBef>
                <a:spcPct val="0"/>
              </a:spcBef>
              <a:spcAft>
                <a:spcPct val="40000"/>
              </a:spcAft>
              <a:buBlip>
                <a:blip r:embed="rId2"/>
              </a:buBlip>
            </a:pPr>
            <a:r>
              <a:rPr lang="en-US" altLang="en-US" sz="2000" b="1">
                <a:solidFill>
                  <a:srgbClr val="FF0000"/>
                </a:solidFill>
              </a:rPr>
              <a:t>SITE</a:t>
            </a:r>
            <a:r>
              <a:rPr lang="en-US" altLang="en-US" sz="2000">
                <a:solidFill>
                  <a:srgbClr val="FF0000"/>
                </a:solidFill>
              </a:rPr>
              <a:t> :</a:t>
            </a:r>
          </a:p>
          <a:p>
            <a:pPr marL="346075" indent="-346075" algn="just">
              <a:lnSpc>
                <a:spcPct val="110000"/>
              </a:lnSpc>
              <a:spcBef>
                <a:spcPct val="0"/>
              </a:spcBef>
              <a:spcAft>
                <a:spcPct val="40000"/>
              </a:spcAft>
              <a:buNone/>
            </a:pPr>
            <a:r>
              <a:rPr lang="en-US" altLang="en-US" sz="2000"/>
              <a:t>	This occurs only on the occlusal, incisal, and proximal surfaces of teeth, not on other surfaces unless a very unusual occlusal relation or malocclusion exists.</a:t>
            </a:r>
          </a:p>
          <a:p>
            <a:pPr marL="346075" indent="-346075" algn="just">
              <a:lnSpc>
                <a:spcPct val="110000"/>
              </a:lnSpc>
              <a:spcBef>
                <a:spcPct val="0"/>
              </a:spcBef>
              <a:spcAft>
                <a:spcPct val="40000"/>
              </a:spcAft>
              <a:buBlip>
                <a:blip r:embed="rId2"/>
              </a:buBlip>
            </a:pPr>
            <a:r>
              <a:rPr lang="en-US" altLang="en-US" sz="2000" b="1">
                <a:solidFill>
                  <a:srgbClr val="FF0000"/>
                </a:solidFill>
              </a:rPr>
              <a:t>CAUSES :</a:t>
            </a:r>
          </a:p>
          <a:p>
            <a:pPr marL="346075" indent="-346075" algn="just">
              <a:lnSpc>
                <a:spcPct val="110000"/>
              </a:lnSpc>
              <a:spcBef>
                <a:spcPct val="0"/>
              </a:spcBef>
              <a:spcAft>
                <a:spcPct val="40000"/>
              </a:spcAft>
              <a:buNone/>
            </a:pPr>
            <a:r>
              <a:rPr lang="en-US" altLang="en-US" sz="2000"/>
              <a:t>	This phenomenon is physiologic rather than pathologic, and it is associated with the againg process.</a:t>
            </a:r>
          </a:p>
          <a:p>
            <a:pPr marL="346075" indent="-346075" algn="just">
              <a:lnSpc>
                <a:spcPct val="110000"/>
              </a:lnSpc>
              <a:spcBef>
                <a:spcPct val="0"/>
              </a:spcBef>
              <a:spcAft>
                <a:spcPct val="40000"/>
              </a:spcAft>
              <a:buNone/>
            </a:pPr>
            <a:endParaRPr lang="en-US" altLang="en-US"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4873F9D-F26A-4AD6-6696-1C9448A56350}"/>
              </a:ext>
            </a:extLst>
          </p:cNvPr>
          <p:cNvSpPr>
            <a:spLocks noGrp="1" noChangeArrowheads="1"/>
          </p:cNvSpPr>
          <p:nvPr>
            <p:ph type="title"/>
          </p:nvPr>
        </p:nvSpPr>
        <p:spPr>
          <a:xfrm>
            <a:off x="2527300" y="82551"/>
            <a:ext cx="7594600" cy="811213"/>
          </a:xfrm>
        </p:spPr>
        <p:txBody>
          <a:bodyPr>
            <a:normAutofit/>
          </a:bodyPr>
          <a:lstStyle/>
          <a:p>
            <a:pPr>
              <a:defRPr/>
            </a:pPr>
            <a:r>
              <a:rPr lang="en-US">
                <a:solidFill>
                  <a:schemeClr val="tx2">
                    <a:satMod val="200000"/>
                  </a:schemeClr>
                </a:solidFill>
              </a:rPr>
              <a:t>ATTRITION</a:t>
            </a:r>
          </a:p>
        </p:txBody>
      </p:sp>
      <p:sp>
        <p:nvSpPr>
          <p:cNvPr id="11267" name="Rectangle 3">
            <a:extLst>
              <a:ext uri="{FF2B5EF4-FFF2-40B4-BE49-F238E27FC236}">
                <a16:creationId xmlns:a16="http://schemas.microsoft.com/office/drawing/2014/main" id="{B1EF8A9E-BB8A-414E-7CF7-0004D01929FE}"/>
              </a:ext>
            </a:extLst>
          </p:cNvPr>
          <p:cNvSpPr>
            <a:spLocks noGrp="1"/>
          </p:cNvSpPr>
          <p:nvPr>
            <p:ph sz="quarter" idx="1"/>
          </p:nvPr>
        </p:nvSpPr>
        <p:spPr>
          <a:xfrm>
            <a:off x="2057400" y="879475"/>
            <a:ext cx="8382000" cy="5729288"/>
          </a:xfrm>
        </p:spPr>
        <p:txBody>
          <a:bodyPr/>
          <a:lstStyle/>
          <a:p>
            <a:pPr marL="287338" indent="-287338" algn="just">
              <a:lnSpc>
                <a:spcPct val="110000"/>
              </a:lnSpc>
              <a:spcBef>
                <a:spcPct val="0"/>
              </a:spcBef>
              <a:spcAft>
                <a:spcPct val="40000"/>
              </a:spcAft>
              <a:buBlip>
                <a:blip r:embed="rId2"/>
              </a:buBlip>
              <a:tabLst>
                <a:tab pos="742950" algn="l"/>
              </a:tabLst>
            </a:pPr>
            <a:r>
              <a:rPr lang="en-US" altLang="en-US" sz="1800" b="1">
                <a:solidFill>
                  <a:srgbClr val="FF0000"/>
                </a:solidFill>
              </a:rPr>
              <a:t>CLINICAL FEATURES :</a:t>
            </a:r>
          </a:p>
          <a:p>
            <a:pPr marL="795338" lvl="1" indent="-338138" algn="just">
              <a:lnSpc>
                <a:spcPct val="110000"/>
              </a:lnSpc>
              <a:spcBef>
                <a:spcPct val="0"/>
              </a:spcBef>
              <a:spcAft>
                <a:spcPct val="40000"/>
              </a:spcAft>
              <a:buFontTx/>
              <a:buAutoNum type="arabicPeriod"/>
              <a:tabLst>
                <a:tab pos="742950" algn="l"/>
              </a:tabLst>
            </a:pPr>
            <a:r>
              <a:rPr lang="en-US" altLang="en-US" sz="1800"/>
              <a:t>Attrition commences at the time contact or occlusion occurs between adjacent or opposing teeth. It may be seen in the deciduous dentition as well as in the permanent, but severe attrition is seldom seen in primary teeth. </a:t>
            </a:r>
          </a:p>
          <a:p>
            <a:pPr marL="795338" lvl="1" indent="-338138" algn="just">
              <a:lnSpc>
                <a:spcPct val="110000"/>
              </a:lnSpc>
              <a:spcBef>
                <a:spcPct val="0"/>
              </a:spcBef>
              <a:spcAft>
                <a:spcPct val="40000"/>
              </a:spcAft>
              <a:buNone/>
              <a:tabLst>
                <a:tab pos="742950" algn="l"/>
              </a:tabLst>
            </a:pPr>
            <a:r>
              <a:rPr lang="en-US" altLang="en-US" sz="1800"/>
              <a:t>2.	Occasionally, however, children may suffer from either dentinogenesis imperfecta or amelogenesis imperfecta, and in both diseases pronounced attrition may result from ordinary masticatory stresses.</a:t>
            </a:r>
          </a:p>
          <a:p>
            <a:pPr marL="795338" lvl="1" indent="-338138" algn="just">
              <a:lnSpc>
                <a:spcPct val="110000"/>
              </a:lnSpc>
              <a:spcBef>
                <a:spcPct val="0"/>
              </a:spcBef>
              <a:spcAft>
                <a:spcPct val="40000"/>
              </a:spcAft>
              <a:buNone/>
              <a:tabLst>
                <a:tab pos="742950" algn="l"/>
              </a:tabLst>
            </a:pPr>
            <a:r>
              <a:rPr lang="en-US" altLang="en-US" sz="1800"/>
              <a:t>3.	The first clinical manifestation of attrition may be the appearance of a small polished facet on a cusp tip or ridge or a slight flattening of an incisal edge.</a:t>
            </a:r>
          </a:p>
          <a:p>
            <a:pPr marL="795338" lvl="1" indent="-338138" algn="just">
              <a:lnSpc>
                <a:spcPct val="110000"/>
              </a:lnSpc>
              <a:spcBef>
                <a:spcPct val="0"/>
              </a:spcBef>
              <a:spcAft>
                <a:spcPct val="40000"/>
              </a:spcAft>
              <a:buNone/>
              <a:tabLst>
                <a:tab pos="742950" algn="l"/>
              </a:tabLst>
            </a:pPr>
            <a:r>
              <a:rPr lang="en-US" altLang="en-US" sz="1800"/>
              <a:t>4.	Because of the slight mobility of the teeth in their sockets, a manifestation of the resiliency of the periodontal ligament, similar facets occur at the contact points on the proximal surfaces of the teeth.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16">
            <a:extLst>
              <a:ext uri="{FF2B5EF4-FFF2-40B4-BE49-F238E27FC236}">
                <a16:creationId xmlns:a16="http://schemas.microsoft.com/office/drawing/2014/main" id="{EEA6BD53-C415-E0BA-9A21-ACFF0144D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70" t="3148" r="3633" b="13300"/>
          <a:stretch>
            <a:fillRect/>
          </a:stretch>
        </p:blipFill>
        <p:spPr bwMode="auto">
          <a:xfrm>
            <a:off x="2141539" y="2049464"/>
            <a:ext cx="2619375"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15">
            <a:extLst>
              <a:ext uri="{FF2B5EF4-FFF2-40B4-BE49-F238E27FC236}">
                <a16:creationId xmlns:a16="http://schemas.microsoft.com/office/drawing/2014/main" id="{C5ED14F6-2B62-999F-7211-9080107B7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02" t="2388" b="13731"/>
          <a:stretch>
            <a:fillRect/>
          </a:stretch>
        </p:blipFill>
        <p:spPr bwMode="auto">
          <a:xfrm>
            <a:off x="5160963" y="2093913"/>
            <a:ext cx="24511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14">
            <a:extLst>
              <a:ext uri="{FF2B5EF4-FFF2-40B4-BE49-F238E27FC236}">
                <a16:creationId xmlns:a16="http://schemas.microsoft.com/office/drawing/2014/main" id="{BE198335-4C60-CA60-F4BC-D8E33CD390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68" t="3160" r="3630" b="14169"/>
          <a:stretch>
            <a:fillRect/>
          </a:stretch>
        </p:blipFill>
        <p:spPr bwMode="auto">
          <a:xfrm>
            <a:off x="7812088" y="2133601"/>
            <a:ext cx="2627312"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a:extLst>
              <a:ext uri="{FF2B5EF4-FFF2-40B4-BE49-F238E27FC236}">
                <a16:creationId xmlns:a16="http://schemas.microsoft.com/office/drawing/2014/main" id="{88DA504C-68BC-9C8F-A3C3-CF1FEFBA317A}"/>
              </a:ext>
            </a:extLst>
          </p:cNvPr>
          <p:cNvSpPr txBox="1">
            <a:spLocks noChangeArrowheads="1"/>
          </p:cNvSpPr>
          <p:nvPr/>
        </p:nvSpPr>
        <p:spPr bwMode="auto">
          <a:xfrm>
            <a:off x="2870200" y="4341813"/>
            <a:ext cx="1416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800">
                <a:latin typeface="Arial" panose="020B0604020202020204" pitchFamily="34" charset="0"/>
              </a:rPr>
              <a:t>Mild attrition</a:t>
            </a:r>
          </a:p>
        </p:txBody>
      </p:sp>
      <p:sp>
        <p:nvSpPr>
          <p:cNvPr id="12294" name="Text Box 6">
            <a:extLst>
              <a:ext uri="{FF2B5EF4-FFF2-40B4-BE49-F238E27FC236}">
                <a16:creationId xmlns:a16="http://schemas.microsoft.com/office/drawing/2014/main" id="{79B9071B-BFF7-23CF-7C52-13FAAC26A256}"/>
              </a:ext>
            </a:extLst>
          </p:cNvPr>
          <p:cNvSpPr txBox="1">
            <a:spLocks noChangeArrowheads="1"/>
          </p:cNvSpPr>
          <p:nvPr/>
        </p:nvSpPr>
        <p:spPr bwMode="auto">
          <a:xfrm>
            <a:off x="5480050" y="4352926"/>
            <a:ext cx="196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800">
                <a:latin typeface="Arial" panose="020B0604020202020204" pitchFamily="34" charset="0"/>
              </a:rPr>
              <a:t>Moderate attrition</a:t>
            </a:r>
          </a:p>
        </p:txBody>
      </p:sp>
      <p:sp>
        <p:nvSpPr>
          <p:cNvPr id="12295" name="Text Box 7">
            <a:extLst>
              <a:ext uri="{FF2B5EF4-FFF2-40B4-BE49-F238E27FC236}">
                <a16:creationId xmlns:a16="http://schemas.microsoft.com/office/drawing/2014/main" id="{80CE4BF3-163A-A206-E160-EEDB0B8B353F}"/>
              </a:ext>
            </a:extLst>
          </p:cNvPr>
          <p:cNvSpPr txBox="1">
            <a:spLocks noChangeArrowheads="1"/>
          </p:cNvSpPr>
          <p:nvPr/>
        </p:nvSpPr>
        <p:spPr bwMode="auto">
          <a:xfrm>
            <a:off x="8161338" y="4376738"/>
            <a:ext cx="1720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800">
                <a:latin typeface="Arial" panose="020B0604020202020204" pitchFamily="34" charset="0"/>
              </a:rPr>
              <a:t>Severe attrition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573B474-B612-A575-80D8-A531901A9156}"/>
              </a:ext>
            </a:extLst>
          </p:cNvPr>
          <p:cNvSpPr>
            <a:spLocks noGrp="1" noChangeArrowheads="1"/>
          </p:cNvSpPr>
          <p:nvPr>
            <p:ph type="title"/>
          </p:nvPr>
        </p:nvSpPr>
        <p:spPr>
          <a:xfrm>
            <a:off x="2527300" y="273051"/>
            <a:ext cx="7594600" cy="811213"/>
          </a:xfrm>
        </p:spPr>
        <p:txBody>
          <a:bodyPr>
            <a:normAutofit/>
          </a:bodyPr>
          <a:lstStyle/>
          <a:p>
            <a:pPr>
              <a:defRPr/>
            </a:pPr>
            <a:r>
              <a:rPr lang="en-US">
                <a:solidFill>
                  <a:schemeClr val="tx2">
                    <a:satMod val="200000"/>
                  </a:schemeClr>
                </a:solidFill>
              </a:rPr>
              <a:t>ATTRITION</a:t>
            </a:r>
          </a:p>
        </p:txBody>
      </p:sp>
      <p:sp>
        <p:nvSpPr>
          <p:cNvPr id="13315" name="Rectangle 3">
            <a:extLst>
              <a:ext uri="{FF2B5EF4-FFF2-40B4-BE49-F238E27FC236}">
                <a16:creationId xmlns:a16="http://schemas.microsoft.com/office/drawing/2014/main" id="{E15309DC-0FF7-BC8E-8594-9D87C1FBFF8D}"/>
              </a:ext>
            </a:extLst>
          </p:cNvPr>
          <p:cNvSpPr>
            <a:spLocks noGrp="1"/>
          </p:cNvSpPr>
          <p:nvPr>
            <p:ph sz="quarter" idx="1"/>
          </p:nvPr>
        </p:nvSpPr>
        <p:spPr>
          <a:xfrm>
            <a:off x="2057400" y="1374776"/>
            <a:ext cx="8382000" cy="5127625"/>
          </a:xfrm>
        </p:spPr>
        <p:txBody>
          <a:bodyPr/>
          <a:lstStyle/>
          <a:p>
            <a:pPr marL="1282700" lvl="1" indent="-533400" algn="just">
              <a:lnSpc>
                <a:spcPct val="110000"/>
              </a:lnSpc>
              <a:spcBef>
                <a:spcPct val="0"/>
              </a:spcBef>
              <a:spcAft>
                <a:spcPct val="40000"/>
              </a:spcAft>
              <a:buFontTx/>
              <a:buAutoNum type="arabicPeriod" startAt="5"/>
              <a:tabLst>
                <a:tab pos="692150" algn="l"/>
              </a:tabLst>
            </a:pPr>
            <a:r>
              <a:rPr lang="en-US" altLang="en-US" sz="1800"/>
              <a:t>As the person becomes older and the wear continues, there is gradual reduction in cusp height and consequent flattening of the occlusal inclined planes.</a:t>
            </a:r>
          </a:p>
          <a:p>
            <a:pPr marL="1282700" lvl="1" indent="-533400" algn="just">
              <a:lnSpc>
                <a:spcPct val="110000"/>
              </a:lnSpc>
              <a:spcBef>
                <a:spcPct val="0"/>
              </a:spcBef>
              <a:spcAft>
                <a:spcPct val="40000"/>
              </a:spcAft>
              <a:buFontTx/>
              <a:buAutoNum type="arabicPeriod" startAt="5"/>
              <a:tabLst>
                <a:tab pos="692150" algn="l"/>
              </a:tabLst>
            </a:pPr>
            <a:r>
              <a:rPr lang="en-US" altLang="en-US" sz="1800"/>
              <a:t>There is also shortening of the length of the dental arch due to reduction in the mesiodistal diameters of the teeth through proximal attrition.</a:t>
            </a:r>
          </a:p>
          <a:p>
            <a:pPr marL="1282700" lvl="1" indent="-533400" algn="just">
              <a:lnSpc>
                <a:spcPct val="110000"/>
              </a:lnSpc>
              <a:spcBef>
                <a:spcPct val="0"/>
              </a:spcBef>
              <a:spcAft>
                <a:spcPct val="40000"/>
              </a:spcAft>
              <a:buNone/>
              <a:tabLst>
                <a:tab pos="692150" algn="l"/>
              </a:tabLst>
            </a:pPr>
            <a:r>
              <a:rPr lang="en-US" altLang="en-US" sz="1800"/>
              <a:t>7.	Men usually exhibit more severe attrition than women of comparable age, probably as a result of the greater masticatory force of men.</a:t>
            </a:r>
          </a:p>
          <a:p>
            <a:pPr marL="1282700" lvl="1" indent="-533400" algn="just">
              <a:lnSpc>
                <a:spcPct val="110000"/>
              </a:lnSpc>
              <a:spcBef>
                <a:spcPct val="0"/>
              </a:spcBef>
              <a:spcAft>
                <a:spcPct val="40000"/>
              </a:spcAft>
              <a:buNone/>
              <a:tabLst>
                <a:tab pos="692150" algn="l"/>
              </a:tabLst>
            </a:pPr>
            <a:r>
              <a:rPr lang="en-US" altLang="en-US" sz="1800"/>
              <a:t>8.	Variation also may be a result of differences in the coarseness of the diet or of habits such as chewing tobacco or bruxism either of which would predispose to more rapid attrition.</a:t>
            </a:r>
          </a:p>
          <a:p>
            <a:pPr marL="1282700" lvl="1" indent="-533400" algn="just">
              <a:lnSpc>
                <a:spcPct val="110000"/>
              </a:lnSpc>
              <a:spcBef>
                <a:spcPct val="0"/>
              </a:spcBef>
              <a:spcAft>
                <a:spcPct val="40000"/>
              </a:spcAft>
              <a:buNone/>
              <a:tabLst>
                <a:tab pos="692150" algn="l"/>
              </a:tabLst>
            </a:pPr>
            <a:r>
              <a:rPr lang="en-US" altLang="en-US" sz="1800"/>
              <a:t>9.	Advanced attrition, in which the enamel has been completely worn away in one or more areas, sometimes results in an extrinsic yellow or brown staining of the exposed dentin from food or tobacco.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506BEEA-0C86-205A-568F-DCA8507541D7}"/>
              </a:ext>
            </a:extLst>
          </p:cNvPr>
          <p:cNvSpPr>
            <a:spLocks noGrp="1" noChangeArrowheads="1"/>
          </p:cNvSpPr>
          <p:nvPr>
            <p:ph type="title"/>
          </p:nvPr>
        </p:nvSpPr>
        <p:spPr>
          <a:xfrm>
            <a:off x="2527300" y="82551"/>
            <a:ext cx="7594600" cy="811213"/>
          </a:xfrm>
        </p:spPr>
        <p:txBody>
          <a:bodyPr>
            <a:normAutofit/>
          </a:bodyPr>
          <a:lstStyle/>
          <a:p>
            <a:pPr>
              <a:defRPr/>
            </a:pPr>
            <a:r>
              <a:rPr lang="en-US">
                <a:solidFill>
                  <a:schemeClr val="tx2">
                    <a:satMod val="200000"/>
                  </a:schemeClr>
                </a:solidFill>
              </a:rPr>
              <a:t>ATTRITION</a:t>
            </a:r>
          </a:p>
        </p:txBody>
      </p:sp>
      <p:sp>
        <p:nvSpPr>
          <p:cNvPr id="14339" name="Rectangle 3">
            <a:extLst>
              <a:ext uri="{FF2B5EF4-FFF2-40B4-BE49-F238E27FC236}">
                <a16:creationId xmlns:a16="http://schemas.microsoft.com/office/drawing/2014/main" id="{14025920-3AF0-59B3-4D21-AD4B40981908}"/>
              </a:ext>
            </a:extLst>
          </p:cNvPr>
          <p:cNvSpPr>
            <a:spLocks noGrp="1"/>
          </p:cNvSpPr>
          <p:nvPr>
            <p:ph sz="quarter" idx="1"/>
          </p:nvPr>
        </p:nvSpPr>
        <p:spPr>
          <a:xfrm>
            <a:off x="2057400" y="879475"/>
            <a:ext cx="8382000" cy="5729288"/>
          </a:xfrm>
        </p:spPr>
        <p:txBody>
          <a:bodyPr/>
          <a:lstStyle/>
          <a:p>
            <a:pPr marL="346075" indent="-346075" algn="just">
              <a:lnSpc>
                <a:spcPct val="110000"/>
              </a:lnSpc>
              <a:spcBef>
                <a:spcPct val="0"/>
              </a:spcBef>
              <a:spcAft>
                <a:spcPct val="40000"/>
              </a:spcAft>
              <a:buNone/>
              <a:tabLst>
                <a:tab pos="692150" algn="l"/>
              </a:tabLst>
            </a:pPr>
            <a:r>
              <a:rPr lang="en-US" altLang="en-US" sz="2000"/>
              <a:t>	</a:t>
            </a:r>
            <a:endParaRPr lang="en-US" altLang="en-US" sz="2400"/>
          </a:p>
        </p:txBody>
      </p:sp>
      <p:pic>
        <p:nvPicPr>
          <p:cNvPr id="14340" name="Picture 4" descr="23">
            <a:extLst>
              <a:ext uri="{FF2B5EF4-FFF2-40B4-BE49-F238E27FC236}">
                <a16:creationId xmlns:a16="http://schemas.microsoft.com/office/drawing/2014/main" id="{4E21D716-FB89-6637-F9E9-DF27F5E7E5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5434"/>
          <a:stretch>
            <a:fillRect/>
          </a:stretch>
        </p:blipFill>
        <p:spPr bwMode="auto">
          <a:xfrm>
            <a:off x="3843339" y="1422400"/>
            <a:ext cx="4975225"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a:extLst>
              <a:ext uri="{FF2B5EF4-FFF2-40B4-BE49-F238E27FC236}">
                <a16:creationId xmlns:a16="http://schemas.microsoft.com/office/drawing/2014/main" id="{B0D439FE-473F-5158-5D8B-403FA1D93094}"/>
              </a:ext>
            </a:extLst>
          </p:cNvPr>
          <p:cNvSpPr txBox="1">
            <a:spLocks noChangeArrowheads="1"/>
          </p:cNvSpPr>
          <p:nvPr/>
        </p:nvSpPr>
        <p:spPr bwMode="auto">
          <a:xfrm>
            <a:off x="3592513" y="5267325"/>
            <a:ext cx="59499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800">
                <a:latin typeface="Arial" panose="020B0604020202020204" pitchFamily="34" charset="0"/>
              </a:rPr>
              <a:t>Advance attrition</a:t>
            </a:r>
          </a:p>
          <a:p>
            <a:pPr eaLnBrk="1" hangingPunct="1">
              <a:spcBef>
                <a:spcPct val="0"/>
              </a:spcBef>
              <a:buClrTx/>
              <a:buSzTx/>
              <a:buFontTx/>
              <a:buNone/>
            </a:pPr>
            <a:r>
              <a:rPr lang="en-US" altLang="en-US" sz="1800">
                <a:latin typeface="Arial" panose="020B0604020202020204" pitchFamily="34" charset="0"/>
              </a:rPr>
              <a:t>The fissure sealant in this 14-year-old boy stands ‘raised’</a:t>
            </a:r>
            <a:br>
              <a:rPr lang="en-US" altLang="en-US" sz="1800">
                <a:latin typeface="Arial" panose="020B0604020202020204" pitchFamily="34" charset="0"/>
              </a:rPr>
            </a:br>
            <a:r>
              <a:rPr lang="en-US" altLang="en-US" sz="1800">
                <a:latin typeface="Arial" panose="020B0604020202020204" pitchFamily="34" charset="0"/>
              </a:rPr>
              <a:t>from surrounding eroded occlusal enamel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1911</Words>
  <Application>Microsoft Office PowerPoint</Application>
  <PresentationFormat>Widescreen</PresentationFormat>
  <Paragraphs>194</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Monotype Sorts</vt:lpstr>
      <vt:lpstr>Times New Roman</vt:lpstr>
      <vt:lpstr>Wingdings 2</vt:lpstr>
      <vt:lpstr>Office Theme</vt:lpstr>
      <vt:lpstr>RUNGTA COLLEGE OF DENTAL SCIENCES AND RESEARCH</vt:lpstr>
      <vt:lpstr>Specific learning Objectives </vt:lpstr>
      <vt:lpstr>Content</vt:lpstr>
      <vt:lpstr>WHAT IS TOOTH WEAR ?</vt:lpstr>
      <vt:lpstr>ATTRITION</vt:lpstr>
      <vt:lpstr>ATTRITION</vt:lpstr>
      <vt:lpstr>PowerPoint Presentation</vt:lpstr>
      <vt:lpstr>ATTRITION</vt:lpstr>
      <vt:lpstr>ATTRITION</vt:lpstr>
      <vt:lpstr>PowerPoint Presentation</vt:lpstr>
      <vt:lpstr>ATTRITION</vt:lpstr>
      <vt:lpstr>WHAT IS BRUXISM ?</vt:lpstr>
      <vt:lpstr>PowerPoint Presentation</vt:lpstr>
      <vt:lpstr>PowerPoint Presentation</vt:lpstr>
      <vt:lpstr>TREATMENT</vt:lpstr>
      <vt:lpstr>ABRASION</vt:lpstr>
      <vt:lpstr>ABRASION</vt:lpstr>
      <vt:lpstr>PowerPoint Presentation</vt:lpstr>
      <vt:lpstr>PowerPoint Presentation</vt:lpstr>
      <vt:lpstr>PowerPoint Presentation</vt:lpstr>
      <vt:lpstr>ABRASION</vt:lpstr>
      <vt:lpstr>PowerPoint Presentation</vt:lpstr>
      <vt:lpstr>HOW IS ABRASION REPAIRED ?</vt:lpstr>
      <vt:lpstr>EROSION</vt:lpstr>
      <vt:lpstr>EROSION</vt:lpstr>
      <vt:lpstr>PowerPoint Presentation</vt:lpstr>
      <vt:lpstr>QUESTIONS</vt:lpstr>
      <vt:lpstr>REFERENCES</vt:lpstr>
      <vt:lpstr>SUGGESTED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RUNGTA COLLEGE OF DENTAL SCIENCES AND RESEARCH</dc:title>
  <dc:creator>disha jain</dc:creator>
  <cp:lastModifiedBy>shalvi wadighare</cp:lastModifiedBy>
  <cp:revision>5</cp:revision>
  <dcterms:created xsi:type="dcterms:W3CDTF">2023-03-02T05:21:15Z</dcterms:created>
  <dcterms:modified xsi:type="dcterms:W3CDTF">2023-04-19T05:22:43Z</dcterms:modified>
</cp:coreProperties>
</file>